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14.xml" ContentType="application/vnd.openxmlformats-officedocument.presentationml.notesSlide+xml"/>
  <Override PartName="/ppt/charts/chart9.xml" ContentType="application/vnd.openxmlformats-officedocument.drawingml.chart+xml"/>
  <Override PartName="/ppt/theme/themeOverride3.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0.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1.xml" ContentType="application/vnd.openxmlformats-officedocument.drawingml.chart+xml"/>
  <Override PartName="/ppt/notesSlides/notesSlide20.xml" ContentType="application/vnd.openxmlformats-officedocument.presentationml.notesSlide+xml"/>
  <Override PartName="/ppt/charts/chart12.xml" ContentType="application/vnd.openxmlformats-officedocument.drawingml.chart+xml"/>
  <Override PartName="/ppt/notesSlides/notesSlide21.xml" ContentType="application/vnd.openxmlformats-officedocument.presentationml.notesSlide+xml"/>
  <Override PartName="/ppt/charts/chart13.xml" ContentType="application/vnd.openxmlformats-officedocument.drawingml.chart+xml"/>
  <Override PartName="/ppt/notesSlides/notesSlide22.xml" ContentType="application/vnd.openxmlformats-officedocument.presentationml.notesSlide+xml"/>
  <Override PartName="/ppt/charts/chart14.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5.xml" ContentType="application/vnd.openxmlformats-officedocument.drawingml.chart+xml"/>
  <Override PartName="/ppt/notesSlides/notesSlide26.xml" ContentType="application/vnd.openxmlformats-officedocument.presentationml.notesSlide+xml"/>
  <Override PartName="/ppt/charts/chart16.xml" ContentType="application/vnd.openxmlformats-officedocument.drawingml.chart+xml"/>
  <Override PartName="/ppt/notesSlides/notesSlide27.xml" ContentType="application/vnd.openxmlformats-officedocument.presentationml.notesSlide+xml"/>
  <Override PartName="/ppt/charts/chart17.xml" ContentType="application/vnd.openxmlformats-officedocument.drawingml.chart+xml"/>
  <Override PartName="/ppt/notesSlides/notesSlide28.xml" ContentType="application/vnd.openxmlformats-officedocument.presentationml.notesSlide+xml"/>
  <Override PartName="/ppt/charts/chart18.xml" ContentType="application/vnd.openxmlformats-officedocument.drawingml.chart+xml"/>
  <Override PartName="/ppt/notesSlides/notesSlide29.xml" ContentType="application/vnd.openxmlformats-officedocument.presentationml.notesSlide+xml"/>
  <Override PartName="/ppt/charts/chart19.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0.xml" ContentType="application/vnd.openxmlformats-officedocument.drawingml.chart+xml"/>
  <Override PartName="/ppt/notesSlides/notesSlide32.xml" ContentType="application/vnd.openxmlformats-officedocument.presentationml.notesSlide+xml"/>
  <Override PartName="/ppt/charts/chart21.xml" ContentType="application/vnd.openxmlformats-officedocument.drawingml.chart+xml"/>
  <Override PartName="/ppt/notesSlides/notesSlide33.xml" ContentType="application/vnd.openxmlformats-officedocument.presentationml.notesSlide+xml"/>
  <Override PartName="/ppt/charts/chart2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5"/>
  </p:notesMasterIdLst>
  <p:sldIdLst>
    <p:sldId id="256" r:id="rId2"/>
    <p:sldId id="257" r:id="rId3"/>
    <p:sldId id="283" r:id="rId4"/>
    <p:sldId id="267" r:id="rId5"/>
    <p:sldId id="288" r:id="rId6"/>
    <p:sldId id="287" r:id="rId7"/>
    <p:sldId id="286" r:id="rId8"/>
    <p:sldId id="260" r:id="rId9"/>
    <p:sldId id="279" r:id="rId10"/>
    <p:sldId id="258" r:id="rId11"/>
    <p:sldId id="277" r:id="rId12"/>
    <p:sldId id="272" r:id="rId13"/>
    <p:sldId id="271" r:id="rId14"/>
    <p:sldId id="259" r:id="rId15"/>
    <p:sldId id="280" r:id="rId16"/>
    <p:sldId id="261" r:id="rId17"/>
    <p:sldId id="262" r:id="rId18"/>
    <p:sldId id="284" r:id="rId19"/>
    <p:sldId id="289" r:id="rId20"/>
    <p:sldId id="290" r:id="rId21"/>
    <p:sldId id="263" r:id="rId22"/>
    <p:sldId id="264" r:id="rId23"/>
    <p:sldId id="281" r:id="rId24"/>
    <p:sldId id="265" r:id="rId25"/>
    <p:sldId id="266" r:id="rId26"/>
    <p:sldId id="269" r:id="rId27"/>
    <p:sldId id="273" r:id="rId28"/>
    <p:sldId id="268" r:id="rId29"/>
    <p:sldId id="274" r:id="rId30"/>
    <p:sldId id="275" r:id="rId31"/>
    <p:sldId id="276" r:id="rId32"/>
    <p:sldId id="285" r:id="rId33"/>
    <p:sldId id="27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NUTRITION%20HH%20SURVEY%20TREND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NUTRITION%20HH%20SURVEY%20TREND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bdaapps02\driveM\7.%20MNCH-N\3.%20Technical%20documents%20-%20knowledge%20management\4.%20Nutrition\HOUSEHOLD%20SURVEYS\NUTRITION%20HH%20SURVEY%20TREND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bdaapps02\driveM\7.%20MNCH-N\3.%20Technical%20documents%20-%20knowledge%20management\4.%20Nutrition\HOUSEHOLD%20SURVEYS\NUTRITION%20HH%20SURVEY%20TREND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HOUSEHOLD%20SURVEYS\NUTRITION%20HH%20SURVEY%20TREND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NUTRITION%20HH%20SURVEY%20TREND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NUTRITION%20HH%20SURVEY%20TREND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NUTRITION%20HH%20SURVEY%20TREND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HOUSEHOLD%20SURVEYS\NUTRITION%20HH%20SURVEY%20TREND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NUTRITION%20HH%20SURVEY%20TREND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HOUSEHOLD%20SURVEYS\NUTRITION%20HH%20SURVEY%20TRENDS.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bdaapps02\driveM\7.%20MNCH-N\3.%20Technical%20documents%20-%20knowledge%20management\4.%20Nutrition\HOUSEHOLD%20SURVEYS\NUTRITION%20HH%20SURVEY%20TRENDS.xlsx" TargetMode="External"/><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HOUSEHOLD%20SURVEYS\NUTRITION%20HH%20SURVEY%20TREND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HOUSEHOLD%20SURVEYS\NUTRITION%20HH%20SURVEY%20TREND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HOUSEHOLD%20SURVEYS\NUTRITION%20HH%20SURVEY%20TREND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bdaapps02\driveM\7.%20MNCH-N\3.%20Technical%20documents%20-%20knowledge%20management\4.%20Nutrition\HOUSEHOLD%20SURVEYS\NUTRITION%20HH%20SURVEY%20TREND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bdaapps02\driveM\7.%20MNCH-N\3.%20Technical%20documents%20-%20knowledge%20management\4.%20Nutrition\HOUSEHOLD%20SURVEYS\NUTRITION%20HH%20SURVEY%20TREND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NUTRITION%20HH%20SURVEY%20TRENDS.xlsx"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cbdaapps01\driveM\General\%23%20MNCH-N\NUTRITION\M&amp;E%20-%20NUTRITION\NUTRITION%20HH%20SURVEY%20TRENDS.xlsx" TargetMode="External"/><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NUTRITION%20HH%20SURVEY%20TREND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bdaapps01\driveM\General\%23%20MNCH-N\NUTRITION\M&amp;E%20-%20NUTRITION\NUTRITION%20HH%20SURVEY%20TRENDS.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bdaapps01\driveM\General\%23%20MNCH-N\NUTRITION\M&amp;E%20-%20NUTRITION\NUTRITION%20HH%20SURVEY%20TRENDS.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TRENDS.xlsx]MATERNAL ANEMIA!PivotTable2</c:name>
    <c:fmtId val="6"/>
  </c:pivotSource>
  <c:chart>
    <c:title>
      <c:tx>
        <c:rich>
          <a:bodyPr/>
          <a:lstStyle/>
          <a:p>
            <a:pPr>
              <a:defRPr sz="1100"/>
            </a:pPr>
            <a:r>
              <a:rPr lang="en-US" sz="1100"/>
              <a:t>Percentage</a:t>
            </a:r>
            <a:r>
              <a:rPr lang="en-US" sz="1100" baseline="0"/>
              <a:t> of Cambodian women age 15-49 with anemia from 2000-2010</a:t>
            </a:r>
            <a:endParaRPr lang="en-US" sz="1100"/>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dLbl>
          <c:idx val="0"/>
          <c:spPr/>
          <c:txPr>
            <a:bodyPr/>
            <a:lstStyle/>
            <a:p>
              <a:pPr>
                <a:defRPr/>
              </a:pPr>
              <a:endParaRPr lang="en-US"/>
            </a:p>
          </c:txPr>
          <c:showLegendKey val="0"/>
          <c:showVal val="1"/>
          <c:showCatName val="0"/>
          <c:showSerName val="0"/>
          <c:showPercent val="0"/>
          <c:showBubbleSize val="0"/>
        </c:dLbl>
      </c:pivotFmt>
      <c:pivotFmt>
        <c:idx val="7"/>
        <c:marker>
          <c:symbol val="none"/>
        </c:marker>
        <c:dLbl>
          <c:idx val="0"/>
          <c:spPr/>
          <c:txPr>
            <a:bodyPr/>
            <a:lstStyle/>
            <a:p>
              <a:pPr>
                <a:defRPr/>
              </a:pPr>
              <a:endParaRPr lang="en-US"/>
            </a:p>
          </c:txPr>
          <c:showLegendKey val="0"/>
          <c:showVal val="1"/>
          <c:showCatName val="0"/>
          <c:showSerName val="0"/>
          <c:showPercent val="0"/>
          <c:showBubbleSize val="0"/>
        </c:dLbl>
      </c:pivotFmt>
      <c:pivotFmt>
        <c:idx val="8"/>
        <c:marker>
          <c:symbol val="none"/>
        </c:marker>
        <c:dLbl>
          <c:idx val="0"/>
          <c:spPr/>
          <c:txPr>
            <a:bodyPr/>
            <a:lstStyle/>
            <a:p>
              <a:pPr>
                <a:defRPr/>
              </a:pPr>
              <a:endParaRPr lang="en-US"/>
            </a:p>
          </c:txPr>
          <c:showLegendKey val="0"/>
          <c:showVal val="1"/>
          <c:showCatName val="0"/>
          <c:showSerName val="0"/>
          <c:showPercent val="0"/>
          <c:showBubbleSize val="0"/>
        </c:dLbl>
      </c:pivotFmt>
      <c:pivotFmt>
        <c:idx val="9"/>
        <c:marker>
          <c:symbol val="none"/>
        </c:marker>
        <c:dLbl>
          <c:idx val="0"/>
          <c:spPr/>
          <c:txPr>
            <a:bodyPr/>
            <a:lstStyle/>
            <a:p>
              <a:pPr>
                <a:defRPr/>
              </a:pPr>
              <a:endParaRPr lang="en-US"/>
            </a:p>
          </c:txPr>
          <c:showLegendKey val="0"/>
          <c:showVal val="1"/>
          <c:showCatName val="0"/>
          <c:showSerName val="0"/>
          <c:showPercent val="0"/>
          <c:showBubbleSize val="0"/>
        </c:dLbl>
      </c:pivotFmt>
      <c:pivotFmt>
        <c:idx val="10"/>
        <c:dLbl>
          <c:idx val="0"/>
          <c:spPr/>
          <c:txPr>
            <a:bodyPr/>
            <a:lstStyle/>
            <a:p>
              <a:pPr>
                <a:defRPr/>
              </a:pPr>
              <a:endParaRPr lang="en-US"/>
            </a:p>
          </c:txPr>
          <c:showLegendKey val="0"/>
          <c:showVal val="1"/>
          <c:showCatName val="0"/>
          <c:showSerName val="0"/>
          <c:showPercent val="0"/>
          <c:showBubbleSize val="0"/>
        </c:dLbl>
      </c:pivotFmt>
      <c:pivotFmt>
        <c:idx val="11"/>
        <c:dLbl>
          <c:idx val="0"/>
          <c:spPr/>
          <c:txPr>
            <a:bodyPr/>
            <a:lstStyle/>
            <a:p>
              <a:pPr>
                <a:defRPr/>
              </a:pPr>
              <a:endParaRPr lang="en-US"/>
            </a:p>
          </c:txPr>
          <c:showLegendKey val="0"/>
          <c:showVal val="1"/>
          <c:showCatName val="0"/>
          <c:showSerName val="0"/>
          <c:showPercent val="0"/>
          <c:showBubbleSize val="0"/>
        </c:dLbl>
      </c:pivotFmt>
      <c:pivotFmt>
        <c:idx val="12"/>
        <c:marker>
          <c:symbol val="none"/>
        </c:marker>
        <c:dLbl>
          <c:idx val="0"/>
          <c:spPr/>
          <c:txPr>
            <a:bodyPr/>
            <a:lstStyle/>
            <a:p>
              <a:pPr>
                <a:defRPr/>
              </a:pPr>
              <a:endParaRPr lang="en-US"/>
            </a:p>
          </c:txPr>
          <c:showLegendKey val="0"/>
          <c:showVal val="1"/>
          <c:showCatName val="0"/>
          <c:showSerName val="0"/>
          <c:showPercent val="0"/>
          <c:showBubbleSize val="0"/>
        </c:dLbl>
      </c:pivotFmt>
      <c:pivotFmt>
        <c:idx val="13"/>
        <c:marker>
          <c:symbol val="none"/>
        </c:marker>
        <c:dLbl>
          <c:idx val="0"/>
          <c:spPr/>
          <c:txPr>
            <a:bodyPr/>
            <a:lstStyle/>
            <a:p>
              <a:pPr>
                <a:defRPr/>
              </a:pPr>
              <a:endParaRPr lang="en-US"/>
            </a:p>
          </c:txPr>
          <c:showLegendKey val="0"/>
          <c:showVal val="1"/>
          <c:showCatName val="0"/>
          <c:showSerName val="0"/>
          <c:showPercent val="0"/>
          <c:showBubbleSize val="0"/>
        </c:dLbl>
      </c:pivotFmt>
      <c:pivotFmt>
        <c:idx val="14"/>
        <c:marker>
          <c:symbol val="none"/>
        </c:marker>
        <c:dLbl>
          <c:idx val="0"/>
          <c:spPr/>
          <c:txPr>
            <a:bodyPr/>
            <a:lstStyle/>
            <a:p>
              <a:pPr>
                <a:defRPr/>
              </a:pPr>
              <a:endParaRPr lang="en-US"/>
            </a:p>
          </c:txPr>
          <c:showLegendKey val="0"/>
          <c:showVal val="1"/>
          <c:showCatName val="0"/>
          <c:showSerName val="0"/>
          <c:showPercent val="0"/>
          <c:showBubbleSize val="0"/>
        </c:dLbl>
      </c:pivotFmt>
      <c:pivotFmt>
        <c:idx val="15"/>
        <c:marker>
          <c:symbol val="none"/>
        </c:marker>
        <c:dLbl>
          <c:idx val="0"/>
          <c:spPr/>
          <c:txPr>
            <a:bodyPr/>
            <a:lstStyle/>
            <a:p>
              <a:pPr>
                <a:defRPr/>
              </a:pPr>
              <a:endParaRPr lang="en-US"/>
            </a:p>
          </c:txPr>
          <c:showLegendKey val="0"/>
          <c:showVal val="1"/>
          <c:showCatName val="0"/>
          <c:showSerName val="0"/>
          <c:showPercent val="0"/>
          <c:showBubbleSize val="0"/>
        </c:dLbl>
      </c:pivotFmt>
      <c:pivotFmt>
        <c:idx val="16"/>
        <c:marker>
          <c:symbol val="none"/>
        </c:marker>
        <c:dLbl>
          <c:idx val="0"/>
          <c:spPr/>
          <c:txPr>
            <a:bodyPr/>
            <a:lstStyle/>
            <a:p>
              <a:pPr>
                <a:defRPr/>
              </a:pPr>
              <a:endParaRPr lang="en-US"/>
            </a:p>
          </c:txPr>
          <c:showLegendKey val="0"/>
          <c:showVal val="1"/>
          <c:showCatName val="0"/>
          <c:showSerName val="0"/>
          <c:showPercent val="0"/>
          <c:showBubbleSize val="0"/>
        </c:dLbl>
      </c:pivotFmt>
      <c:pivotFmt>
        <c:idx val="17"/>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'MATERNAL ANEMIA'!$B$3:$B$4</c:f>
              <c:strCache>
                <c:ptCount val="1"/>
                <c:pt idx="0">
                  <c:v>CDHS 2000</c:v>
                </c:pt>
              </c:strCache>
            </c:strRef>
          </c:tx>
          <c:invertIfNegative val="0"/>
          <c:cat>
            <c:strRef>
              <c:f>'MATERNAL ANEMIA'!$A$5:$A$7</c:f>
              <c:strCache>
                <c:ptCount val="3"/>
                <c:pt idx="0">
                  <c:v>ANY ANEMIA</c:v>
                </c:pt>
                <c:pt idx="1">
                  <c:v>MODERATE ANEMIA</c:v>
                </c:pt>
                <c:pt idx="2">
                  <c:v>SEVERE ANEMIA</c:v>
                </c:pt>
              </c:strCache>
            </c:strRef>
          </c:cat>
          <c:val>
            <c:numRef>
              <c:f>'MATERNAL ANEMIA'!$B$5:$B$7</c:f>
              <c:numCache>
                <c:formatCode>General</c:formatCode>
                <c:ptCount val="3"/>
                <c:pt idx="0">
                  <c:v>57.8</c:v>
                </c:pt>
                <c:pt idx="1">
                  <c:v>12.7</c:v>
                </c:pt>
                <c:pt idx="2">
                  <c:v>1.3</c:v>
                </c:pt>
              </c:numCache>
            </c:numRef>
          </c:val>
        </c:ser>
        <c:ser>
          <c:idx val="1"/>
          <c:order val="1"/>
          <c:tx>
            <c:strRef>
              <c:f>'MATERNAL ANEMIA'!$C$3:$C$4</c:f>
              <c:strCache>
                <c:ptCount val="1"/>
                <c:pt idx="0">
                  <c:v>CDHS 2005</c:v>
                </c:pt>
              </c:strCache>
            </c:strRef>
          </c:tx>
          <c:invertIfNegative val="0"/>
          <c:cat>
            <c:strRef>
              <c:f>'MATERNAL ANEMIA'!$A$5:$A$7</c:f>
              <c:strCache>
                <c:ptCount val="3"/>
                <c:pt idx="0">
                  <c:v>ANY ANEMIA</c:v>
                </c:pt>
                <c:pt idx="1">
                  <c:v>MODERATE ANEMIA</c:v>
                </c:pt>
                <c:pt idx="2">
                  <c:v>SEVERE ANEMIA</c:v>
                </c:pt>
              </c:strCache>
            </c:strRef>
          </c:cat>
          <c:val>
            <c:numRef>
              <c:f>'MATERNAL ANEMIA'!$C$5:$C$7</c:f>
              <c:numCache>
                <c:formatCode>General</c:formatCode>
                <c:ptCount val="3"/>
                <c:pt idx="0">
                  <c:v>46.6</c:v>
                </c:pt>
                <c:pt idx="1">
                  <c:v>10.199999999999999</c:v>
                </c:pt>
                <c:pt idx="2">
                  <c:v>1</c:v>
                </c:pt>
              </c:numCache>
            </c:numRef>
          </c:val>
        </c:ser>
        <c:ser>
          <c:idx val="2"/>
          <c:order val="2"/>
          <c:tx>
            <c:strRef>
              <c:f>'MATERNAL ANEMIA'!$D$3:$D$4</c:f>
              <c:strCache>
                <c:ptCount val="1"/>
                <c:pt idx="0">
                  <c:v>CDHS 2010</c:v>
                </c:pt>
              </c:strCache>
            </c:strRef>
          </c:tx>
          <c:invertIfNegative val="0"/>
          <c:cat>
            <c:strRef>
              <c:f>'MATERNAL ANEMIA'!$A$5:$A$7</c:f>
              <c:strCache>
                <c:ptCount val="3"/>
                <c:pt idx="0">
                  <c:v>ANY ANEMIA</c:v>
                </c:pt>
                <c:pt idx="1">
                  <c:v>MODERATE ANEMIA</c:v>
                </c:pt>
                <c:pt idx="2">
                  <c:v>SEVERE ANEMIA</c:v>
                </c:pt>
              </c:strCache>
            </c:strRef>
          </c:cat>
          <c:val>
            <c:numRef>
              <c:f>'MATERNAL ANEMIA'!$D$5:$D$7</c:f>
              <c:numCache>
                <c:formatCode>General</c:formatCode>
                <c:ptCount val="3"/>
                <c:pt idx="0">
                  <c:v>44.4</c:v>
                </c:pt>
                <c:pt idx="1">
                  <c:v>7.3</c:v>
                </c:pt>
                <c:pt idx="2">
                  <c:v>0.4</c:v>
                </c:pt>
              </c:numCache>
            </c:numRef>
          </c:val>
        </c:ser>
        <c:dLbls>
          <c:showLegendKey val="0"/>
          <c:showVal val="1"/>
          <c:showCatName val="0"/>
          <c:showSerName val="0"/>
          <c:showPercent val="0"/>
          <c:showBubbleSize val="0"/>
        </c:dLbls>
        <c:gapWidth val="150"/>
        <c:overlap val="-25"/>
        <c:axId val="158313472"/>
        <c:axId val="158319360"/>
      </c:barChart>
      <c:catAx>
        <c:axId val="158313472"/>
        <c:scaling>
          <c:orientation val="minMax"/>
        </c:scaling>
        <c:delete val="0"/>
        <c:axPos val="b"/>
        <c:majorTickMark val="none"/>
        <c:minorTickMark val="none"/>
        <c:tickLblPos val="nextTo"/>
        <c:crossAx val="158319360"/>
        <c:crosses val="autoZero"/>
        <c:auto val="1"/>
        <c:lblAlgn val="ctr"/>
        <c:lblOffset val="100"/>
        <c:noMultiLvlLbl val="0"/>
      </c:catAx>
      <c:valAx>
        <c:axId val="158319360"/>
        <c:scaling>
          <c:orientation val="minMax"/>
        </c:scaling>
        <c:delete val="1"/>
        <c:axPos val="l"/>
        <c:numFmt formatCode="General" sourceLinked="1"/>
        <c:majorTickMark val="out"/>
        <c:minorTickMark val="none"/>
        <c:tickLblPos val="nextTo"/>
        <c:crossAx val="158313472"/>
        <c:crosses val="autoZero"/>
        <c:crossBetween val="between"/>
      </c:valAx>
    </c:plotArea>
    <c:legend>
      <c:legendPos val="t"/>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TRENDS.xlsx]CHILD ANEMIA!PivotTable1</c:name>
    <c:fmtId val="3"/>
  </c:pivotSource>
  <c:chart>
    <c:title>
      <c:tx>
        <c:rich>
          <a:bodyPr/>
          <a:lstStyle/>
          <a:p>
            <a:pPr>
              <a:defRPr sz="1100"/>
            </a:pPr>
            <a:r>
              <a:rPr lang="en-US" sz="1100"/>
              <a:t>Percentage</a:t>
            </a:r>
            <a:r>
              <a:rPr lang="en-US" sz="1100" baseline="0"/>
              <a:t> of Cambodian children under 5 with anemia from 2000-2010</a:t>
            </a:r>
            <a:endParaRPr lang="en-US" sz="1100"/>
          </a:p>
        </c:rich>
      </c:tx>
      <c:layout/>
      <c:overlay val="0"/>
    </c:title>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dLbl>
      </c:pivotFmt>
      <c:pivotFmt>
        <c:idx val="1"/>
        <c:marker>
          <c:symbol val="none"/>
        </c:marker>
        <c:dLbl>
          <c:idx val="0"/>
          <c:spPr/>
          <c:txPr>
            <a:bodyPr/>
            <a:lstStyle/>
            <a:p>
              <a:pPr>
                <a:defRPr/>
              </a:pPr>
              <a:endParaRPr lang="en-US"/>
            </a:p>
          </c:txPr>
          <c:showLegendKey val="0"/>
          <c:showVal val="1"/>
          <c:showCatName val="0"/>
          <c:showSerName val="0"/>
          <c:showPercent val="0"/>
          <c:showBubbleSize val="0"/>
        </c:dLbl>
      </c:pivotFmt>
      <c:pivotFmt>
        <c:idx val="2"/>
        <c:marker>
          <c:symbol val="none"/>
        </c:marker>
        <c:dLbl>
          <c:idx val="0"/>
          <c:spPr/>
          <c:txPr>
            <a:bodyPr/>
            <a:lstStyle/>
            <a:p>
              <a:pPr>
                <a:defRPr/>
              </a:pPr>
              <a:endParaRPr lang="en-US"/>
            </a:p>
          </c:txPr>
          <c:showLegendKey val="0"/>
          <c:showVal val="1"/>
          <c:showCatName val="0"/>
          <c:showSerName val="0"/>
          <c:showPercent val="0"/>
          <c:showBubbleSize val="0"/>
        </c:dLbl>
      </c:pivotFmt>
      <c:pivotFmt>
        <c:idx val="3"/>
        <c:marker>
          <c:symbol val="none"/>
        </c:marker>
        <c:dLbl>
          <c:idx val="0"/>
          <c:spPr/>
          <c:txPr>
            <a:bodyPr/>
            <a:lstStyle/>
            <a:p>
              <a:pPr>
                <a:defRPr/>
              </a:pPr>
              <a:endParaRPr lang="en-US"/>
            </a:p>
          </c:txPr>
          <c:showLegendKey val="0"/>
          <c:showVal val="1"/>
          <c:showCatName val="0"/>
          <c:showSerName val="0"/>
          <c:showPercent val="0"/>
          <c:showBubbleSize val="0"/>
        </c:dLbl>
      </c:pivotFmt>
      <c:pivotFmt>
        <c:idx val="4"/>
        <c:marker>
          <c:symbol val="none"/>
        </c:marker>
        <c:dLbl>
          <c:idx val="0"/>
          <c:spPr/>
          <c:txPr>
            <a:bodyPr/>
            <a:lstStyle/>
            <a:p>
              <a:pPr>
                <a:defRPr/>
              </a:pPr>
              <a:endParaRPr lang="en-US"/>
            </a:p>
          </c:txPr>
          <c:showLegendKey val="0"/>
          <c:showVal val="1"/>
          <c:showCatName val="0"/>
          <c:showSerName val="0"/>
          <c:showPercent val="0"/>
          <c:showBubbleSize val="0"/>
        </c:dLbl>
      </c:pivotFmt>
      <c:pivotFmt>
        <c:idx val="5"/>
        <c:marker>
          <c:symbol val="none"/>
        </c:marker>
        <c:dLbl>
          <c:idx val="0"/>
          <c:spPr/>
          <c:txPr>
            <a:bodyPr/>
            <a:lstStyle/>
            <a:p>
              <a:pPr>
                <a:defRPr/>
              </a:pPr>
              <a:endParaRPr lang="en-US"/>
            </a:p>
          </c:txPr>
          <c:showLegendKey val="0"/>
          <c:showVal val="1"/>
          <c:showCatName val="0"/>
          <c:showSerName val="0"/>
          <c:showPercent val="0"/>
          <c:showBubbleSize val="0"/>
        </c:dLbl>
      </c:pivotFmt>
      <c:pivotFmt>
        <c:idx val="6"/>
        <c:marker>
          <c:symbol val="none"/>
        </c:marker>
        <c:dLbl>
          <c:idx val="0"/>
          <c:spPr/>
          <c:txPr>
            <a:bodyPr/>
            <a:lstStyle/>
            <a:p>
              <a:pPr>
                <a:defRPr/>
              </a:pPr>
              <a:endParaRPr lang="en-US"/>
            </a:p>
          </c:txPr>
          <c:showLegendKey val="0"/>
          <c:showVal val="1"/>
          <c:showCatName val="0"/>
          <c:showSerName val="0"/>
          <c:showPercent val="0"/>
          <c:showBubbleSize val="0"/>
        </c:dLbl>
      </c:pivotFmt>
      <c:pivotFmt>
        <c:idx val="7"/>
        <c:marker>
          <c:symbol val="none"/>
        </c:marker>
        <c:dLbl>
          <c:idx val="0"/>
          <c:spPr/>
          <c:txPr>
            <a:bodyPr/>
            <a:lstStyle/>
            <a:p>
              <a:pPr>
                <a:defRPr/>
              </a:pPr>
              <a:endParaRPr lang="en-US"/>
            </a:p>
          </c:txPr>
          <c:showLegendKey val="0"/>
          <c:showVal val="1"/>
          <c:showCatName val="0"/>
          <c:showSerName val="0"/>
          <c:showPercent val="0"/>
          <c:showBubbleSize val="0"/>
        </c:dLbl>
      </c:pivotFmt>
      <c:pivotFmt>
        <c:idx val="8"/>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'CHILD ANEMIA'!$B$4:$B$5</c:f>
              <c:strCache>
                <c:ptCount val="1"/>
                <c:pt idx="0">
                  <c:v>CDHS 2000</c:v>
                </c:pt>
              </c:strCache>
            </c:strRef>
          </c:tx>
          <c:invertIfNegative val="0"/>
          <c:cat>
            <c:strRef>
              <c:f>'CHILD ANEMIA'!$A$6:$A$8</c:f>
              <c:strCache>
                <c:ptCount val="3"/>
                <c:pt idx="0">
                  <c:v>ANY ANEMIA</c:v>
                </c:pt>
                <c:pt idx="1">
                  <c:v>MODERATE ANEMIA</c:v>
                </c:pt>
                <c:pt idx="2">
                  <c:v>SEVERE ANEMIA</c:v>
                </c:pt>
              </c:strCache>
            </c:strRef>
          </c:cat>
          <c:val>
            <c:numRef>
              <c:f>'CHILD ANEMIA'!$B$6:$B$8</c:f>
              <c:numCache>
                <c:formatCode>General</c:formatCode>
                <c:ptCount val="3"/>
                <c:pt idx="0">
                  <c:v>63.4</c:v>
                </c:pt>
                <c:pt idx="1">
                  <c:v>30.6</c:v>
                </c:pt>
                <c:pt idx="2">
                  <c:v>2</c:v>
                </c:pt>
              </c:numCache>
            </c:numRef>
          </c:val>
        </c:ser>
        <c:ser>
          <c:idx val="1"/>
          <c:order val="1"/>
          <c:tx>
            <c:strRef>
              <c:f>'CHILD ANEMIA'!$C$4:$C$5</c:f>
              <c:strCache>
                <c:ptCount val="1"/>
                <c:pt idx="0">
                  <c:v>CDHS 2005</c:v>
                </c:pt>
              </c:strCache>
            </c:strRef>
          </c:tx>
          <c:invertIfNegative val="0"/>
          <c:cat>
            <c:strRef>
              <c:f>'CHILD ANEMIA'!$A$6:$A$8</c:f>
              <c:strCache>
                <c:ptCount val="3"/>
                <c:pt idx="0">
                  <c:v>ANY ANEMIA</c:v>
                </c:pt>
                <c:pt idx="1">
                  <c:v>MODERATE ANEMIA</c:v>
                </c:pt>
                <c:pt idx="2">
                  <c:v>SEVERE ANEMIA</c:v>
                </c:pt>
              </c:strCache>
            </c:strRef>
          </c:cat>
          <c:val>
            <c:numRef>
              <c:f>'CHILD ANEMIA'!$C$6:$C$8</c:f>
              <c:numCache>
                <c:formatCode>General</c:formatCode>
                <c:ptCount val="3"/>
                <c:pt idx="0">
                  <c:v>61.9</c:v>
                </c:pt>
                <c:pt idx="1">
                  <c:v>32.1</c:v>
                </c:pt>
                <c:pt idx="2">
                  <c:v>0.7</c:v>
                </c:pt>
              </c:numCache>
            </c:numRef>
          </c:val>
        </c:ser>
        <c:ser>
          <c:idx val="2"/>
          <c:order val="2"/>
          <c:tx>
            <c:strRef>
              <c:f>'CHILD ANEMIA'!$D$4:$D$5</c:f>
              <c:strCache>
                <c:ptCount val="1"/>
                <c:pt idx="0">
                  <c:v>CDHS 2010</c:v>
                </c:pt>
              </c:strCache>
            </c:strRef>
          </c:tx>
          <c:invertIfNegative val="0"/>
          <c:cat>
            <c:strRef>
              <c:f>'CHILD ANEMIA'!$A$6:$A$8</c:f>
              <c:strCache>
                <c:ptCount val="3"/>
                <c:pt idx="0">
                  <c:v>ANY ANEMIA</c:v>
                </c:pt>
                <c:pt idx="1">
                  <c:v>MODERATE ANEMIA</c:v>
                </c:pt>
                <c:pt idx="2">
                  <c:v>SEVERE ANEMIA</c:v>
                </c:pt>
              </c:strCache>
            </c:strRef>
          </c:cat>
          <c:val>
            <c:numRef>
              <c:f>'CHILD ANEMIA'!$D$6:$D$8</c:f>
              <c:numCache>
                <c:formatCode>General</c:formatCode>
                <c:ptCount val="3"/>
                <c:pt idx="0">
                  <c:v>55.1</c:v>
                </c:pt>
                <c:pt idx="1">
                  <c:v>26.1</c:v>
                </c:pt>
                <c:pt idx="2">
                  <c:v>0.9</c:v>
                </c:pt>
              </c:numCache>
            </c:numRef>
          </c:val>
        </c:ser>
        <c:dLbls>
          <c:showLegendKey val="0"/>
          <c:showVal val="1"/>
          <c:showCatName val="0"/>
          <c:showSerName val="0"/>
          <c:showPercent val="0"/>
          <c:showBubbleSize val="0"/>
        </c:dLbls>
        <c:gapWidth val="150"/>
        <c:overlap val="-25"/>
        <c:axId val="25014656"/>
        <c:axId val="25016192"/>
      </c:barChart>
      <c:catAx>
        <c:axId val="25014656"/>
        <c:scaling>
          <c:orientation val="minMax"/>
        </c:scaling>
        <c:delete val="0"/>
        <c:axPos val="b"/>
        <c:majorTickMark val="none"/>
        <c:minorTickMark val="none"/>
        <c:tickLblPos val="nextTo"/>
        <c:crossAx val="25016192"/>
        <c:crosses val="autoZero"/>
        <c:auto val="1"/>
        <c:lblAlgn val="ctr"/>
        <c:lblOffset val="100"/>
        <c:noMultiLvlLbl val="0"/>
      </c:catAx>
      <c:valAx>
        <c:axId val="25016192"/>
        <c:scaling>
          <c:orientation val="minMax"/>
        </c:scaling>
        <c:delete val="1"/>
        <c:axPos val="l"/>
        <c:numFmt formatCode="General" sourceLinked="1"/>
        <c:majorTickMark val="out"/>
        <c:minorTickMark val="none"/>
        <c:tickLblPos val="nextTo"/>
        <c:crossAx val="25014656"/>
        <c:crosses val="autoZero"/>
        <c:crossBetween val="between"/>
      </c:valAx>
    </c:plotArea>
    <c:legend>
      <c:legendPos val="t"/>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TRENDS.xlsx]MATERNAL MICRONUT!PivotTable3</c:name>
    <c:fmtId val="12"/>
  </c:pivotSource>
  <c:chart>
    <c:title>
      <c:tx>
        <c:rich>
          <a:bodyPr/>
          <a:lstStyle/>
          <a:p>
            <a:pPr>
              <a:defRPr/>
            </a:pPr>
            <a:r>
              <a:rPr lang="en-US"/>
              <a:t>IFA</a:t>
            </a:r>
            <a:r>
              <a:rPr lang="en-US" baseline="0"/>
              <a:t> and deworming pregnancy</a:t>
            </a:r>
            <a:endParaRPr lang="en-US"/>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dLbl>
          <c:idx val="0"/>
          <c:spPr/>
          <c:txPr>
            <a:bodyPr/>
            <a:lstStyle/>
            <a:p>
              <a:pPr>
                <a:defRPr/>
              </a:pPr>
              <a:endParaRPr lang="en-US"/>
            </a:p>
          </c:txPr>
          <c:showLegendKey val="0"/>
          <c:showVal val="1"/>
          <c:showCatName val="0"/>
          <c:showSerName val="0"/>
          <c:showPercent val="0"/>
          <c:showBubbleSize val="0"/>
        </c:dLbl>
      </c:pivotFmt>
      <c:pivotFmt>
        <c:idx val="19"/>
        <c:marker>
          <c:symbol val="none"/>
        </c:marker>
        <c:dLbl>
          <c:idx val="0"/>
          <c:spPr/>
          <c:txPr>
            <a:bodyPr/>
            <a:lstStyle/>
            <a:p>
              <a:pPr>
                <a:defRPr/>
              </a:pPr>
              <a:endParaRPr lang="en-US"/>
            </a:p>
          </c:txPr>
          <c:showLegendKey val="0"/>
          <c:showVal val="1"/>
          <c:showCatName val="0"/>
          <c:showSerName val="0"/>
          <c:showPercent val="0"/>
          <c:showBubbleSize val="0"/>
        </c:dLbl>
      </c:pivotFmt>
      <c:pivotFmt>
        <c:idx val="20"/>
        <c:marker>
          <c:symbol val="none"/>
        </c:marker>
        <c:dLbl>
          <c:idx val="0"/>
          <c:showLegendKey val="0"/>
          <c:showVal val="1"/>
          <c:showCatName val="0"/>
          <c:showSerName val="0"/>
          <c:showPercent val="0"/>
          <c:showBubbleSize val="0"/>
        </c:dLbl>
      </c:pivotFmt>
      <c:pivotFmt>
        <c:idx val="21"/>
        <c:marker>
          <c:symbol val="none"/>
        </c:marker>
        <c:dLbl>
          <c:idx val="0"/>
          <c:showLegendKey val="0"/>
          <c:showVal val="1"/>
          <c:showCatName val="0"/>
          <c:showSerName val="0"/>
          <c:showPercent val="0"/>
          <c:showBubbleSize val="0"/>
        </c:dLbl>
      </c:pivotFmt>
      <c:pivotFmt>
        <c:idx val="22"/>
        <c:marker>
          <c:symbol val="none"/>
        </c:marker>
        <c:dLbl>
          <c:idx val="0"/>
          <c:showLegendKey val="0"/>
          <c:showVal val="1"/>
          <c:showCatName val="0"/>
          <c:showSerName val="0"/>
          <c:showPercent val="0"/>
          <c:showBubbleSize val="0"/>
        </c:dLbl>
      </c:pivotFmt>
      <c:pivotFmt>
        <c:idx val="23"/>
        <c:marker>
          <c:symbol val="none"/>
        </c:marker>
        <c:dLbl>
          <c:idx val="0"/>
          <c:showLegendKey val="0"/>
          <c:showVal val="1"/>
          <c:showCatName val="0"/>
          <c:showSerName val="0"/>
          <c:showPercent val="0"/>
          <c:showBubbleSize val="0"/>
        </c:dLbl>
      </c:pivotFmt>
      <c:pivotFmt>
        <c:idx val="24"/>
        <c:marker>
          <c:symbol val="none"/>
        </c:marker>
        <c:dLbl>
          <c:idx val="0"/>
          <c:showLegendKey val="0"/>
          <c:showVal val="1"/>
          <c:showCatName val="0"/>
          <c:showSerName val="0"/>
          <c:showPercent val="0"/>
          <c:showBubbleSize val="0"/>
        </c:dLbl>
      </c:pivotFmt>
      <c:pivotFmt>
        <c:idx val="25"/>
        <c:marker>
          <c:symbol val="none"/>
        </c:marker>
        <c:dLbl>
          <c:idx val="0"/>
          <c:spPr/>
          <c:txPr>
            <a:bodyPr/>
            <a:lstStyle/>
            <a:p>
              <a:pPr>
                <a:defRPr/>
              </a:pPr>
              <a:endParaRPr lang="en-US"/>
            </a:p>
          </c:txPr>
          <c:showLegendKey val="0"/>
          <c:showVal val="1"/>
          <c:showCatName val="0"/>
          <c:showSerName val="0"/>
          <c:showPercent val="0"/>
          <c:showBubbleSize val="0"/>
        </c:dLbl>
      </c:pivotFmt>
      <c:pivotFmt>
        <c:idx val="26"/>
        <c:marker>
          <c:symbol val="none"/>
        </c:marker>
        <c:dLbl>
          <c:idx val="0"/>
          <c:spPr/>
          <c:txPr>
            <a:bodyPr/>
            <a:lstStyle/>
            <a:p>
              <a:pPr>
                <a:defRPr/>
              </a:pPr>
              <a:endParaRPr lang="en-US"/>
            </a:p>
          </c:txPr>
          <c:showLegendKey val="0"/>
          <c:showVal val="1"/>
          <c:showCatName val="0"/>
          <c:showSerName val="0"/>
          <c:showPercent val="0"/>
          <c:showBubbleSize val="0"/>
        </c:dLbl>
      </c:pivotFmt>
      <c:pivotFmt>
        <c:idx val="27"/>
        <c:marker>
          <c:symbol val="none"/>
        </c:marker>
        <c:dLbl>
          <c:idx val="0"/>
          <c:spPr/>
          <c:txPr>
            <a:bodyPr/>
            <a:lstStyle/>
            <a:p>
              <a:pPr>
                <a:defRPr/>
              </a:pPr>
              <a:endParaRPr lang="en-US"/>
            </a:p>
          </c:txPr>
          <c:showLegendKey val="0"/>
          <c:showVal val="1"/>
          <c:showCatName val="0"/>
          <c:showSerName val="0"/>
          <c:showPercent val="0"/>
          <c:showBubbleSize val="0"/>
        </c:dLbl>
      </c:pivotFmt>
      <c:pivotFmt>
        <c:idx val="28"/>
        <c:marker>
          <c:symbol val="none"/>
        </c:marker>
        <c:dLbl>
          <c:idx val="0"/>
          <c:spPr/>
          <c:txPr>
            <a:bodyPr/>
            <a:lstStyle/>
            <a:p>
              <a:pPr>
                <a:defRPr/>
              </a:pPr>
              <a:endParaRPr lang="en-US"/>
            </a:p>
          </c:txPr>
          <c:showLegendKey val="0"/>
          <c:showVal val="1"/>
          <c:showCatName val="0"/>
          <c:showSerName val="0"/>
          <c:showPercent val="0"/>
          <c:showBubbleSize val="0"/>
        </c:dLbl>
      </c:pivotFmt>
      <c:pivotFmt>
        <c:idx val="29"/>
        <c:marker>
          <c:symbol val="none"/>
        </c:marker>
        <c:dLbl>
          <c:idx val="0"/>
          <c:spPr/>
          <c:txPr>
            <a:bodyPr/>
            <a:lstStyle/>
            <a:p>
              <a:pPr>
                <a:defRPr/>
              </a:pPr>
              <a:endParaRPr lang="en-US"/>
            </a:p>
          </c:txPr>
          <c:showLegendKey val="0"/>
          <c:showVal val="1"/>
          <c:showCatName val="0"/>
          <c:showSerName val="0"/>
          <c:showPercent val="0"/>
          <c:showBubbleSize val="0"/>
        </c:dLbl>
      </c:pivotFmt>
      <c:pivotFmt>
        <c:idx val="30"/>
        <c:marker>
          <c:symbol val="none"/>
        </c:marker>
        <c:dLbl>
          <c:idx val="0"/>
          <c:spPr/>
          <c:txPr>
            <a:bodyPr/>
            <a:lstStyle/>
            <a:p>
              <a:pPr>
                <a:defRPr/>
              </a:pPr>
              <a:endParaRPr lang="en-US"/>
            </a:p>
          </c:txPr>
          <c:showLegendKey val="0"/>
          <c:showVal val="1"/>
          <c:showCatName val="0"/>
          <c:showSerName val="0"/>
          <c:showPercent val="0"/>
          <c:showBubbleSize val="0"/>
        </c:dLbl>
      </c:pivotFmt>
      <c:pivotFmt>
        <c:idx val="31"/>
        <c:marker>
          <c:symbol val="none"/>
        </c:marker>
        <c:dLbl>
          <c:idx val="0"/>
          <c:spPr/>
          <c:txPr>
            <a:bodyPr/>
            <a:lstStyle/>
            <a:p>
              <a:pPr>
                <a:defRPr/>
              </a:pPr>
              <a:endParaRPr lang="en-US"/>
            </a:p>
          </c:txPr>
          <c:showLegendKey val="0"/>
          <c:showVal val="1"/>
          <c:showCatName val="0"/>
          <c:showSerName val="0"/>
          <c:showPercent val="0"/>
          <c:showBubbleSize val="0"/>
        </c:dLbl>
      </c:pivotFmt>
      <c:pivotFmt>
        <c:idx val="32"/>
        <c:marker>
          <c:symbol val="none"/>
        </c:marker>
        <c:dLbl>
          <c:idx val="0"/>
          <c:spPr/>
          <c:txPr>
            <a:bodyPr/>
            <a:lstStyle/>
            <a:p>
              <a:pPr>
                <a:defRPr/>
              </a:pPr>
              <a:endParaRPr lang="en-US"/>
            </a:p>
          </c:txPr>
          <c:showLegendKey val="0"/>
          <c:showVal val="1"/>
          <c:showCatName val="0"/>
          <c:showSerName val="0"/>
          <c:showPercent val="0"/>
          <c:showBubbleSize val="0"/>
        </c:dLbl>
      </c:pivotFmt>
      <c:pivotFmt>
        <c:idx val="33"/>
        <c:marker>
          <c:symbol val="none"/>
        </c:marker>
        <c:dLbl>
          <c:idx val="0"/>
          <c:spPr/>
          <c:txPr>
            <a:bodyPr/>
            <a:lstStyle/>
            <a:p>
              <a:pPr>
                <a:defRPr/>
              </a:pPr>
              <a:endParaRPr lang="en-US"/>
            </a:p>
          </c:txPr>
          <c:showLegendKey val="0"/>
          <c:showVal val="1"/>
          <c:showCatName val="0"/>
          <c:showSerName val="0"/>
          <c:showPercent val="0"/>
          <c:showBubbleSize val="0"/>
        </c:dLbl>
      </c:pivotFmt>
      <c:pivotFmt>
        <c:idx val="34"/>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'MATERNAL MICRONUT'!$B$1:$B$2</c:f>
              <c:strCache>
                <c:ptCount val="1"/>
                <c:pt idx="0">
                  <c:v>CDHS 2000</c:v>
                </c:pt>
              </c:strCache>
            </c:strRef>
          </c:tx>
          <c:invertIfNegative val="0"/>
          <c:cat>
            <c:strRef>
              <c:f>'MATERNAL MICRONUT'!$A$3:$A$4</c:f>
              <c:strCache>
                <c:ptCount val="2"/>
                <c:pt idx="0">
                  <c:v>IFA  90+</c:v>
                </c:pt>
                <c:pt idx="1">
                  <c:v>DEWORMING</c:v>
                </c:pt>
              </c:strCache>
            </c:strRef>
          </c:cat>
          <c:val>
            <c:numRef>
              <c:f>'MATERNAL MICRONUT'!$B$3:$B$4</c:f>
              <c:numCache>
                <c:formatCode>General</c:formatCode>
                <c:ptCount val="2"/>
                <c:pt idx="0">
                  <c:v>2.4</c:v>
                </c:pt>
              </c:numCache>
            </c:numRef>
          </c:val>
        </c:ser>
        <c:ser>
          <c:idx val="1"/>
          <c:order val="1"/>
          <c:tx>
            <c:strRef>
              <c:f>'MATERNAL MICRONUT'!$C$1:$C$2</c:f>
              <c:strCache>
                <c:ptCount val="1"/>
                <c:pt idx="0">
                  <c:v>CDHS 2005</c:v>
                </c:pt>
              </c:strCache>
            </c:strRef>
          </c:tx>
          <c:invertIfNegative val="0"/>
          <c:cat>
            <c:strRef>
              <c:f>'MATERNAL MICRONUT'!$A$3:$A$4</c:f>
              <c:strCache>
                <c:ptCount val="2"/>
                <c:pt idx="0">
                  <c:v>IFA  90+</c:v>
                </c:pt>
                <c:pt idx="1">
                  <c:v>DEWORMING</c:v>
                </c:pt>
              </c:strCache>
            </c:strRef>
          </c:cat>
          <c:val>
            <c:numRef>
              <c:f>'MATERNAL MICRONUT'!$C$3:$C$4</c:f>
              <c:numCache>
                <c:formatCode>General</c:formatCode>
                <c:ptCount val="2"/>
                <c:pt idx="0">
                  <c:v>17.600000000000001</c:v>
                </c:pt>
                <c:pt idx="1">
                  <c:v>10.7</c:v>
                </c:pt>
              </c:numCache>
            </c:numRef>
          </c:val>
        </c:ser>
        <c:ser>
          <c:idx val="2"/>
          <c:order val="2"/>
          <c:tx>
            <c:strRef>
              <c:f>'MATERNAL MICRONUT'!$D$1:$D$2</c:f>
              <c:strCache>
                <c:ptCount val="1"/>
                <c:pt idx="0">
                  <c:v>CAS 2008</c:v>
                </c:pt>
              </c:strCache>
            </c:strRef>
          </c:tx>
          <c:invertIfNegative val="0"/>
          <c:cat>
            <c:strRef>
              <c:f>'MATERNAL MICRONUT'!$A$3:$A$4</c:f>
              <c:strCache>
                <c:ptCount val="2"/>
                <c:pt idx="0">
                  <c:v>IFA  90+</c:v>
                </c:pt>
                <c:pt idx="1">
                  <c:v>DEWORMING</c:v>
                </c:pt>
              </c:strCache>
            </c:strRef>
          </c:cat>
          <c:val>
            <c:numRef>
              <c:f>'MATERNAL MICRONUT'!$D$3:$D$4</c:f>
              <c:numCache>
                <c:formatCode>General</c:formatCode>
                <c:ptCount val="2"/>
                <c:pt idx="0">
                  <c:v>39.5</c:v>
                </c:pt>
                <c:pt idx="1">
                  <c:v>31.4</c:v>
                </c:pt>
              </c:numCache>
            </c:numRef>
          </c:val>
        </c:ser>
        <c:ser>
          <c:idx val="3"/>
          <c:order val="3"/>
          <c:tx>
            <c:strRef>
              <c:f>'MATERNAL MICRONUT'!$E$1:$E$2</c:f>
              <c:strCache>
                <c:ptCount val="1"/>
                <c:pt idx="0">
                  <c:v>CSES 2009</c:v>
                </c:pt>
              </c:strCache>
            </c:strRef>
          </c:tx>
          <c:invertIfNegative val="0"/>
          <c:cat>
            <c:strRef>
              <c:f>'MATERNAL MICRONUT'!$A$3:$A$4</c:f>
              <c:strCache>
                <c:ptCount val="2"/>
                <c:pt idx="0">
                  <c:v>IFA  90+</c:v>
                </c:pt>
                <c:pt idx="1">
                  <c:v>DEWORMING</c:v>
                </c:pt>
              </c:strCache>
            </c:strRef>
          </c:cat>
          <c:val>
            <c:numRef>
              <c:f>'MATERNAL MICRONUT'!$E$3:$E$4</c:f>
              <c:numCache>
                <c:formatCode>General</c:formatCode>
                <c:ptCount val="2"/>
                <c:pt idx="1">
                  <c:v>43.6</c:v>
                </c:pt>
              </c:numCache>
            </c:numRef>
          </c:val>
        </c:ser>
        <c:ser>
          <c:idx val="4"/>
          <c:order val="4"/>
          <c:tx>
            <c:strRef>
              <c:f>'MATERNAL MICRONUT'!$F$1:$F$2</c:f>
              <c:strCache>
                <c:ptCount val="1"/>
                <c:pt idx="0">
                  <c:v>CDHS 2010</c:v>
                </c:pt>
              </c:strCache>
            </c:strRef>
          </c:tx>
          <c:invertIfNegative val="0"/>
          <c:cat>
            <c:strRef>
              <c:f>'MATERNAL MICRONUT'!$A$3:$A$4</c:f>
              <c:strCache>
                <c:ptCount val="2"/>
                <c:pt idx="0">
                  <c:v>IFA  90+</c:v>
                </c:pt>
                <c:pt idx="1">
                  <c:v>DEWORMING</c:v>
                </c:pt>
              </c:strCache>
            </c:strRef>
          </c:cat>
          <c:val>
            <c:numRef>
              <c:f>'MATERNAL MICRONUT'!$F$3:$F$4</c:f>
              <c:numCache>
                <c:formatCode>General</c:formatCode>
                <c:ptCount val="2"/>
                <c:pt idx="0">
                  <c:v>56.9</c:v>
                </c:pt>
                <c:pt idx="1">
                  <c:v>44.5</c:v>
                </c:pt>
              </c:numCache>
            </c:numRef>
          </c:val>
        </c:ser>
        <c:dLbls>
          <c:showLegendKey val="0"/>
          <c:showVal val="1"/>
          <c:showCatName val="0"/>
          <c:showSerName val="0"/>
          <c:showPercent val="0"/>
          <c:showBubbleSize val="0"/>
        </c:dLbls>
        <c:gapWidth val="150"/>
        <c:overlap val="-25"/>
        <c:axId val="24742144"/>
        <c:axId val="24756224"/>
      </c:barChart>
      <c:catAx>
        <c:axId val="24742144"/>
        <c:scaling>
          <c:orientation val="minMax"/>
        </c:scaling>
        <c:delete val="0"/>
        <c:axPos val="b"/>
        <c:majorTickMark val="none"/>
        <c:minorTickMark val="none"/>
        <c:tickLblPos val="nextTo"/>
        <c:crossAx val="24756224"/>
        <c:crosses val="autoZero"/>
        <c:auto val="1"/>
        <c:lblAlgn val="ctr"/>
        <c:lblOffset val="100"/>
        <c:noMultiLvlLbl val="0"/>
      </c:catAx>
      <c:valAx>
        <c:axId val="24756224"/>
        <c:scaling>
          <c:orientation val="minMax"/>
        </c:scaling>
        <c:delete val="1"/>
        <c:axPos val="l"/>
        <c:numFmt formatCode="General" sourceLinked="1"/>
        <c:majorTickMark val="out"/>
        <c:minorTickMark val="none"/>
        <c:tickLblPos val="nextTo"/>
        <c:crossAx val="24742144"/>
        <c:crosses val="autoZero"/>
        <c:crossBetween val="between"/>
      </c:valAx>
    </c:plotArea>
    <c:legend>
      <c:legendPos val="t"/>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TRENDS.xlsx]WOMAN MICRO SUPP!PivotTable2</c:name>
    <c:fmtId val="10"/>
  </c:pivotSource>
  <c:chart>
    <c:title>
      <c:tx>
        <c:rich>
          <a:bodyPr/>
          <a:lstStyle/>
          <a:p>
            <a:pPr>
              <a:defRPr sz="1100"/>
            </a:pPr>
            <a:r>
              <a:rPr lang="en-US" sz="1100" dirty="0"/>
              <a:t>Micronutrient supplementation and deworming during postpartum in Cambodia from </a:t>
            </a:r>
            <a:r>
              <a:rPr lang="en-US" sz="1100" dirty="0" smtClean="0"/>
              <a:t>2000-2010</a:t>
            </a:r>
            <a:endParaRPr lang="en-US" sz="1100" dirty="0"/>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pivotFmt>
      <c:pivotFmt>
        <c:idx val="5"/>
        <c:marker>
          <c:symbol val="none"/>
        </c:marker>
      </c:pivotFmt>
      <c:pivotFmt>
        <c:idx val="6"/>
      </c:pivotFmt>
      <c:pivotFmt>
        <c:idx val="7"/>
        <c:marker>
          <c:symbol val="none"/>
        </c:marker>
      </c:pivotFmt>
      <c:pivotFmt>
        <c:idx val="8"/>
      </c:pivotFmt>
      <c:pivotFmt>
        <c:idx val="9"/>
      </c:pivotFmt>
      <c:pivotFmt>
        <c:idx val="10"/>
      </c:pivotFmt>
      <c:pivotFmt>
        <c:idx val="11"/>
      </c:pivotFmt>
      <c:pivotFmt>
        <c:idx val="12"/>
      </c:pivotFmt>
      <c:pivotFmt>
        <c:idx val="13"/>
      </c:pivotFmt>
      <c:pivotFmt>
        <c:idx val="14"/>
      </c:pivotFmt>
      <c:pivotFmt>
        <c:idx val="15"/>
      </c:pivotFmt>
      <c:pivotFmt>
        <c:idx val="16"/>
      </c:pivotFmt>
      <c:pivotFmt>
        <c:idx val="17"/>
      </c:pivotFmt>
      <c:pivotFmt>
        <c:idx val="18"/>
      </c:pivotFmt>
      <c:pivotFmt>
        <c:idx val="19"/>
      </c:pivotFmt>
      <c:pivotFmt>
        <c:idx val="20"/>
      </c:pivotFmt>
      <c:pivotFmt>
        <c:idx val="21"/>
      </c:pivotFmt>
      <c:pivotFmt>
        <c:idx val="22"/>
      </c:pivotFmt>
      <c:pivotFmt>
        <c:idx val="23"/>
      </c:pivotFmt>
      <c:pivotFmt>
        <c:idx val="24"/>
      </c:pivotFmt>
      <c:pivotFmt>
        <c:idx val="25"/>
        <c:dLbl>
          <c:idx val="0"/>
          <c:showLegendKey val="0"/>
          <c:showVal val="1"/>
          <c:showCatName val="0"/>
          <c:showSerName val="0"/>
          <c:showPercent val="0"/>
          <c:showBubbleSize val="0"/>
        </c:dLbl>
      </c:pivotFmt>
      <c:pivotFmt>
        <c:idx val="26"/>
        <c:marker>
          <c:symbol val="none"/>
        </c:marker>
        <c:dLbl>
          <c:idx val="0"/>
          <c:showLegendKey val="0"/>
          <c:showVal val="1"/>
          <c:showCatName val="0"/>
          <c:showSerName val="0"/>
          <c:showPercent val="0"/>
          <c:showBubbleSize val="0"/>
        </c:dLbl>
      </c:pivotFmt>
      <c:pivotFmt>
        <c:idx val="27"/>
        <c:marker>
          <c:symbol val="none"/>
        </c:marker>
        <c:dLbl>
          <c:idx val="0"/>
          <c:showLegendKey val="0"/>
          <c:showVal val="1"/>
          <c:showCatName val="0"/>
          <c:showSerName val="0"/>
          <c:showPercent val="0"/>
          <c:showBubbleSize val="0"/>
        </c:dLbl>
      </c:pivotFmt>
      <c:pivotFmt>
        <c:idx val="28"/>
        <c:marker>
          <c:symbol val="none"/>
        </c:marker>
        <c:dLbl>
          <c:idx val="0"/>
          <c:showLegendKey val="0"/>
          <c:showVal val="1"/>
          <c:showCatName val="0"/>
          <c:showSerName val="0"/>
          <c:showPercent val="0"/>
          <c:showBubbleSize val="0"/>
        </c:dLbl>
      </c:pivotFmt>
      <c:pivotFmt>
        <c:idx val="29"/>
        <c:marker>
          <c:symbol val="none"/>
        </c:marker>
        <c:dLbl>
          <c:idx val="0"/>
          <c:showLegendKey val="0"/>
          <c:showVal val="1"/>
          <c:showCatName val="0"/>
          <c:showSerName val="0"/>
          <c:showPercent val="0"/>
          <c:showBubbleSize val="0"/>
        </c:dLbl>
      </c:pivotFmt>
      <c:pivotFmt>
        <c:idx val="30"/>
        <c:marker>
          <c:symbol val="none"/>
        </c:marker>
        <c:dLbl>
          <c:idx val="0"/>
          <c:spPr/>
          <c:txPr>
            <a:bodyPr/>
            <a:lstStyle/>
            <a:p>
              <a:pPr>
                <a:defRPr/>
              </a:pPr>
              <a:endParaRPr lang="en-US"/>
            </a:p>
          </c:txPr>
          <c:showLegendKey val="0"/>
          <c:showVal val="1"/>
          <c:showCatName val="0"/>
          <c:showSerName val="0"/>
          <c:showPercent val="0"/>
          <c:showBubbleSize val="0"/>
        </c:dLbl>
      </c:pivotFmt>
      <c:pivotFmt>
        <c:idx val="31"/>
        <c:marker>
          <c:symbol val="none"/>
        </c:marker>
        <c:dLbl>
          <c:idx val="0"/>
          <c:spPr/>
          <c:txPr>
            <a:bodyPr/>
            <a:lstStyle/>
            <a:p>
              <a:pPr>
                <a:defRPr/>
              </a:pPr>
              <a:endParaRPr lang="en-US"/>
            </a:p>
          </c:txPr>
          <c:showLegendKey val="0"/>
          <c:showVal val="1"/>
          <c:showCatName val="0"/>
          <c:showSerName val="0"/>
          <c:showPercent val="0"/>
          <c:showBubbleSize val="0"/>
        </c:dLbl>
      </c:pivotFmt>
      <c:pivotFmt>
        <c:idx val="32"/>
        <c:marker>
          <c:symbol val="none"/>
        </c:marker>
        <c:dLbl>
          <c:idx val="0"/>
          <c:spPr/>
          <c:txPr>
            <a:bodyPr/>
            <a:lstStyle/>
            <a:p>
              <a:pPr>
                <a:defRPr/>
              </a:pPr>
              <a:endParaRPr lang="en-US"/>
            </a:p>
          </c:txPr>
          <c:showLegendKey val="0"/>
          <c:showVal val="1"/>
          <c:showCatName val="0"/>
          <c:showSerName val="0"/>
          <c:showPercent val="0"/>
          <c:showBubbleSize val="0"/>
        </c:dLbl>
      </c:pivotFmt>
      <c:pivotFmt>
        <c:idx val="33"/>
        <c:marker>
          <c:symbol val="none"/>
        </c:marker>
        <c:dLbl>
          <c:idx val="0"/>
          <c:spPr/>
          <c:txPr>
            <a:bodyPr/>
            <a:lstStyle/>
            <a:p>
              <a:pPr>
                <a:defRPr/>
              </a:pPr>
              <a:endParaRPr lang="en-US"/>
            </a:p>
          </c:txPr>
          <c:showLegendKey val="0"/>
          <c:showVal val="1"/>
          <c:showCatName val="0"/>
          <c:showSerName val="0"/>
          <c:showPercent val="0"/>
          <c:showBubbleSize val="0"/>
        </c:dLbl>
      </c:pivotFmt>
      <c:pivotFmt>
        <c:idx val="34"/>
        <c:marker>
          <c:symbol val="none"/>
        </c:marker>
        <c:dLbl>
          <c:idx val="0"/>
          <c:spPr/>
          <c:txPr>
            <a:bodyPr/>
            <a:lstStyle/>
            <a:p>
              <a:pPr>
                <a:defRPr/>
              </a:pPr>
              <a:endParaRPr lang="en-US"/>
            </a:p>
          </c:txPr>
          <c:showLegendKey val="0"/>
          <c:showVal val="1"/>
          <c:showCatName val="0"/>
          <c:showSerName val="0"/>
          <c:showPercent val="0"/>
          <c:showBubbleSize val="0"/>
        </c:dLbl>
      </c:pivotFmt>
      <c:pivotFmt>
        <c:idx val="35"/>
        <c:marker>
          <c:symbol val="none"/>
        </c:marker>
        <c:dLbl>
          <c:idx val="0"/>
          <c:spPr/>
          <c:txPr>
            <a:bodyPr/>
            <a:lstStyle/>
            <a:p>
              <a:pPr>
                <a:defRPr/>
              </a:pPr>
              <a:endParaRPr lang="en-US"/>
            </a:p>
          </c:txPr>
          <c:showLegendKey val="0"/>
          <c:showVal val="1"/>
          <c:showCatName val="0"/>
          <c:showSerName val="0"/>
          <c:showPercent val="0"/>
          <c:showBubbleSize val="0"/>
        </c:dLbl>
      </c:pivotFmt>
      <c:pivotFmt>
        <c:idx val="36"/>
        <c:marker>
          <c:symbol val="none"/>
        </c:marker>
        <c:dLbl>
          <c:idx val="0"/>
          <c:spPr/>
          <c:txPr>
            <a:bodyPr/>
            <a:lstStyle/>
            <a:p>
              <a:pPr>
                <a:defRPr/>
              </a:pPr>
              <a:endParaRPr lang="en-US"/>
            </a:p>
          </c:txPr>
          <c:showLegendKey val="0"/>
          <c:showVal val="1"/>
          <c:showCatName val="0"/>
          <c:showSerName val="0"/>
          <c:showPercent val="0"/>
          <c:showBubbleSize val="0"/>
        </c:dLbl>
      </c:pivotFmt>
      <c:pivotFmt>
        <c:idx val="37"/>
        <c:marker>
          <c:symbol val="none"/>
        </c:marker>
        <c:dLbl>
          <c:idx val="0"/>
          <c:spPr/>
          <c:txPr>
            <a:bodyPr/>
            <a:lstStyle/>
            <a:p>
              <a:pPr>
                <a:defRPr/>
              </a:pPr>
              <a:endParaRPr lang="en-US"/>
            </a:p>
          </c:txPr>
          <c:showLegendKey val="0"/>
          <c:showVal val="1"/>
          <c:showCatName val="0"/>
          <c:showSerName val="0"/>
          <c:showPercent val="0"/>
          <c:showBubbleSize val="0"/>
        </c:dLbl>
      </c:pivotFmt>
      <c:pivotFmt>
        <c:idx val="38"/>
        <c:marker>
          <c:symbol val="none"/>
        </c:marker>
        <c:dLbl>
          <c:idx val="0"/>
          <c:spPr/>
          <c:txPr>
            <a:bodyPr/>
            <a:lstStyle/>
            <a:p>
              <a:pPr>
                <a:defRPr/>
              </a:pPr>
              <a:endParaRPr lang="en-US"/>
            </a:p>
          </c:txPr>
          <c:showLegendKey val="0"/>
          <c:showVal val="1"/>
          <c:showCatName val="0"/>
          <c:showSerName val="0"/>
          <c:showPercent val="0"/>
          <c:showBubbleSize val="0"/>
        </c:dLbl>
      </c:pivotFmt>
      <c:pivotFmt>
        <c:idx val="39"/>
        <c:marker>
          <c:symbol val="none"/>
        </c:marker>
        <c:dLbl>
          <c:idx val="0"/>
          <c:spPr/>
          <c:txPr>
            <a:bodyPr/>
            <a:lstStyle/>
            <a:p>
              <a:pPr>
                <a:defRPr/>
              </a:pPr>
              <a:endParaRPr lang="en-US"/>
            </a:p>
          </c:txPr>
          <c:showLegendKey val="0"/>
          <c:showVal val="1"/>
          <c:showCatName val="0"/>
          <c:showSerName val="0"/>
          <c:showPercent val="0"/>
          <c:showBubbleSize val="0"/>
        </c:dLbl>
      </c:pivotFmt>
      <c:pivotFmt>
        <c:idx val="40"/>
        <c:marker>
          <c:symbol val="none"/>
        </c:marker>
        <c:dLbl>
          <c:idx val="0"/>
          <c:spPr/>
          <c:txPr>
            <a:bodyPr/>
            <a:lstStyle/>
            <a:p>
              <a:pPr>
                <a:defRPr/>
              </a:pPr>
              <a:endParaRPr lang="en-US"/>
            </a:p>
          </c:txPr>
          <c:showLegendKey val="0"/>
          <c:showVal val="1"/>
          <c:showCatName val="0"/>
          <c:showSerName val="0"/>
          <c:showPercent val="0"/>
          <c:showBubbleSize val="0"/>
        </c:dLbl>
      </c:pivotFmt>
      <c:pivotFmt>
        <c:idx val="41"/>
        <c:marker>
          <c:symbol val="none"/>
        </c:marker>
        <c:dLbl>
          <c:idx val="0"/>
          <c:spPr/>
          <c:txPr>
            <a:bodyPr/>
            <a:lstStyle/>
            <a:p>
              <a:pPr>
                <a:defRPr/>
              </a:pPr>
              <a:endParaRPr lang="en-US"/>
            </a:p>
          </c:txPr>
          <c:showLegendKey val="0"/>
          <c:showVal val="1"/>
          <c:showCatName val="0"/>
          <c:showSerName val="0"/>
          <c:showPercent val="0"/>
          <c:showBubbleSize val="0"/>
        </c:dLbl>
      </c:pivotFmt>
      <c:pivotFmt>
        <c:idx val="42"/>
        <c:marker>
          <c:symbol val="none"/>
        </c:marker>
        <c:dLbl>
          <c:idx val="0"/>
          <c:spPr/>
          <c:txPr>
            <a:bodyPr/>
            <a:lstStyle/>
            <a:p>
              <a:pPr>
                <a:defRPr/>
              </a:pPr>
              <a:endParaRPr lang="en-US"/>
            </a:p>
          </c:txPr>
          <c:showLegendKey val="0"/>
          <c:showVal val="1"/>
          <c:showCatName val="0"/>
          <c:showSerName val="0"/>
          <c:showPercent val="0"/>
          <c:showBubbleSize val="0"/>
        </c:dLbl>
      </c:pivotFmt>
      <c:pivotFmt>
        <c:idx val="43"/>
        <c:marker>
          <c:symbol val="none"/>
        </c:marker>
        <c:dLbl>
          <c:idx val="0"/>
          <c:spPr/>
          <c:txPr>
            <a:bodyPr/>
            <a:lstStyle/>
            <a:p>
              <a:pPr>
                <a:defRPr/>
              </a:pPr>
              <a:endParaRPr lang="en-US"/>
            </a:p>
          </c:txPr>
          <c:showLegendKey val="0"/>
          <c:showVal val="1"/>
          <c:showCatName val="0"/>
          <c:showSerName val="0"/>
          <c:showPercent val="0"/>
          <c:showBubbleSize val="0"/>
        </c:dLbl>
      </c:pivotFmt>
      <c:pivotFmt>
        <c:idx val="44"/>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'WOMAN MICRO SUPP'!$B$3:$B$4</c:f>
              <c:strCache>
                <c:ptCount val="1"/>
                <c:pt idx="0">
                  <c:v>CDHS 2000</c:v>
                </c:pt>
              </c:strCache>
            </c:strRef>
          </c:tx>
          <c:invertIfNegative val="0"/>
          <c:cat>
            <c:strRef>
              <c:f>'WOMAN MICRO SUPP'!$A$5:$A$6</c:f>
              <c:strCache>
                <c:ptCount val="2"/>
                <c:pt idx="0">
                  <c:v>Vitamin A</c:v>
                </c:pt>
                <c:pt idx="1">
                  <c:v>IFA postpartum</c:v>
                </c:pt>
              </c:strCache>
            </c:strRef>
          </c:cat>
          <c:val>
            <c:numRef>
              <c:f>'WOMAN MICRO SUPP'!$B$5:$B$6</c:f>
              <c:numCache>
                <c:formatCode>General</c:formatCode>
                <c:ptCount val="2"/>
                <c:pt idx="0">
                  <c:v>10.7</c:v>
                </c:pt>
              </c:numCache>
            </c:numRef>
          </c:val>
        </c:ser>
        <c:ser>
          <c:idx val="1"/>
          <c:order val="1"/>
          <c:tx>
            <c:strRef>
              <c:f>'WOMAN MICRO SUPP'!$C$3:$C$4</c:f>
              <c:strCache>
                <c:ptCount val="1"/>
                <c:pt idx="0">
                  <c:v>CDHS 2005</c:v>
                </c:pt>
              </c:strCache>
            </c:strRef>
          </c:tx>
          <c:invertIfNegative val="0"/>
          <c:cat>
            <c:strRef>
              <c:f>'WOMAN MICRO SUPP'!$A$5:$A$6</c:f>
              <c:strCache>
                <c:ptCount val="2"/>
                <c:pt idx="0">
                  <c:v>Vitamin A</c:v>
                </c:pt>
                <c:pt idx="1">
                  <c:v>IFA postpartum</c:v>
                </c:pt>
              </c:strCache>
            </c:strRef>
          </c:cat>
          <c:val>
            <c:numRef>
              <c:f>'WOMAN MICRO SUPP'!$C$5:$C$6</c:f>
              <c:numCache>
                <c:formatCode>General</c:formatCode>
                <c:ptCount val="2"/>
                <c:pt idx="0">
                  <c:v>27.3</c:v>
                </c:pt>
                <c:pt idx="1">
                  <c:v>10.5</c:v>
                </c:pt>
              </c:numCache>
            </c:numRef>
          </c:val>
        </c:ser>
        <c:ser>
          <c:idx val="2"/>
          <c:order val="2"/>
          <c:tx>
            <c:strRef>
              <c:f>'WOMAN MICRO SUPP'!$D$3:$D$4</c:f>
              <c:strCache>
                <c:ptCount val="1"/>
                <c:pt idx="0">
                  <c:v>CAS 2008</c:v>
                </c:pt>
              </c:strCache>
            </c:strRef>
          </c:tx>
          <c:invertIfNegative val="0"/>
          <c:cat>
            <c:strRef>
              <c:f>'WOMAN MICRO SUPP'!$A$5:$A$6</c:f>
              <c:strCache>
                <c:ptCount val="2"/>
                <c:pt idx="0">
                  <c:v>Vitamin A</c:v>
                </c:pt>
                <c:pt idx="1">
                  <c:v>IFA postpartum</c:v>
                </c:pt>
              </c:strCache>
            </c:strRef>
          </c:cat>
          <c:val>
            <c:numRef>
              <c:f>'WOMAN MICRO SUPP'!$D$5:$D$6</c:f>
              <c:numCache>
                <c:formatCode>General</c:formatCode>
                <c:ptCount val="2"/>
                <c:pt idx="0">
                  <c:v>43.7</c:v>
                </c:pt>
                <c:pt idx="1">
                  <c:v>33.200000000000003</c:v>
                </c:pt>
              </c:numCache>
            </c:numRef>
          </c:val>
        </c:ser>
        <c:ser>
          <c:idx val="3"/>
          <c:order val="3"/>
          <c:tx>
            <c:strRef>
              <c:f>'WOMAN MICRO SUPP'!$E$3:$E$4</c:f>
              <c:strCache>
                <c:ptCount val="1"/>
                <c:pt idx="0">
                  <c:v>CSES 2009</c:v>
                </c:pt>
              </c:strCache>
            </c:strRef>
          </c:tx>
          <c:invertIfNegative val="0"/>
          <c:cat>
            <c:strRef>
              <c:f>'WOMAN MICRO SUPP'!$A$5:$A$6</c:f>
              <c:strCache>
                <c:ptCount val="2"/>
                <c:pt idx="0">
                  <c:v>Vitamin A</c:v>
                </c:pt>
                <c:pt idx="1">
                  <c:v>IFA postpartum</c:v>
                </c:pt>
              </c:strCache>
            </c:strRef>
          </c:cat>
          <c:val>
            <c:numRef>
              <c:f>'WOMAN MICRO SUPP'!$E$5:$E$6</c:f>
              <c:numCache>
                <c:formatCode>General</c:formatCode>
                <c:ptCount val="2"/>
                <c:pt idx="0">
                  <c:v>60</c:v>
                </c:pt>
                <c:pt idx="1">
                  <c:v>55.2</c:v>
                </c:pt>
              </c:numCache>
            </c:numRef>
          </c:val>
        </c:ser>
        <c:ser>
          <c:idx val="4"/>
          <c:order val="4"/>
          <c:tx>
            <c:strRef>
              <c:f>'WOMAN MICRO SUPP'!$F$3:$F$4</c:f>
              <c:strCache>
                <c:ptCount val="1"/>
                <c:pt idx="0">
                  <c:v>CDHS 2010</c:v>
                </c:pt>
              </c:strCache>
            </c:strRef>
          </c:tx>
          <c:invertIfNegative val="0"/>
          <c:cat>
            <c:strRef>
              <c:f>'WOMAN MICRO SUPP'!$A$5:$A$6</c:f>
              <c:strCache>
                <c:ptCount val="2"/>
                <c:pt idx="0">
                  <c:v>Vitamin A</c:v>
                </c:pt>
                <c:pt idx="1">
                  <c:v>IFA postpartum</c:v>
                </c:pt>
              </c:strCache>
            </c:strRef>
          </c:cat>
          <c:val>
            <c:numRef>
              <c:f>'WOMAN MICRO SUPP'!$F$5:$F$6</c:f>
              <c:numCache>
                <c:formatCode>General</c:formatCode>
                <c:ptCount val="2"/>
                <c:pt idx="0">
                  <c:v>43.8</c:v>
                </c:pt>
                <c:pt idx="1">
                  <c:v>44.9</c:v>
                </c:pt>
              </c:numCache>
            </c:numRef>
          </c:val>
        </c:ser>
        <c:dLbls>
          <c:showLegendKey val="0"/>
          <c:showVal val="1"/>
          <c:showCatName val="0"/>
          <c:showSerName val="0"/>
          <c:showPercent val="0"/>
          <c:showBubbleSize val="0"/>
        </c:dLbls>
        <c:gapWidth val="150"/>
        <c:overlap val="-25"/>
        <c:axId val="25061632"/>
        <c:axId val="25075712"/>
      </c:barChart>
      <c:catAx>
        <c:axId val="25061632"/>
        <c:scaling>
          <c:orientation val="minMax"/>
        </c:scaling>
        <c:delete val="0"/>
        <c:axPos val="b"/>
        <c:majorTickMark val="none"/>
        <c:minorTickMark val="none"/>
        <c:tickLblPos val="nextTo"/>
        <c:crossAx val="25075712"/>
        <c:crosses val="autoZero"/>
        <c:auto val="1"/>
        <c:lblAlgn val="ctr"/>
        <c:lblOffset val="100"/>
        <c:noMultiLvlLbl val="0"/>
      </c:catAx>
      <c:valAx>
        <c:axId val="25075712"/>
        <c:scaling>
          <c:orientation val="minMax"/>
        </c:scaling>
        <c:delete val="1"/>
        <c:axPos val="l"/>
        <c:numFmt formatCode="General" sourceLinked="1"/>
        <c:majorTickMark val="none"/>
        <c:minorTickMark val="none"/>
        <c:tickLblPos val="none"/>
        <c:crossAx val="25061632"/>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TRENDS.xlsx]CHILD MICRO SUPP!PivotTable3</c:name>
    <c:fmtId val="12"/>
  </c:pivotSource>
  <c:chart>
    <c:title>
      <c:tx>
        <c:rich>
          <a:bodyPr/>
          <a:lstStyle/>
          <a:p>
            <a:pPr>
              <a:defRPr sz="1100"/>
            </a:pPr>
            <a:r>
              <a:rPr lang="en-US" sz="1100" dirty="0"/>
              <a:t>Coverage of vitamin A </a:t>
            </a:r>
            <a:r>
              <a:rPr lang="en-US" sz="1100" dirty="0" smtClean="0"/>
              <a:t>supplementation for children U-5  </a:t>
            </a:r>
            <a:r>
              <a:rPr lang="en-US" sz="1100" dirty="0"/>
              <a:t>and deworming for children </a:t>
            </a:r>
            <a:r>
              <a:rPr lang="en-US" sz="1100" dirty="0" smtClean="0"/>
              <a:t>1-5 </a:t>
            </a:r>
            <a:r>
              <a:rPr lang="en-US" sz="1100" dirty="0"/>
              <a:t>in Cambodia from 2000-2010</a:t>
            </a:r>
          </a:p>
        </c:rich>
      </c:tx>
      <c:layout/>
      <c:overlay val="0"/>
    </c:title>
    <c:autoTitleDeleted val="0"/>
    <c:pivotFmts>
      <c:pivotFmt>
        <c:idx val="0"/>
      </c:pivotFmt>
      <c:pivotFmt>
        <c:idx val="1"/>
      </c:pivotFmt>
      <c:pivotFmt>
        <c:idx val="2"/>
        <c:marker>
          <c:symbol val="none"/>
        </c:marker>
        <c:dLbl>
          <c:idx val="0"/>
          <c:showLegendKey val="0"/>
          <c:showVal val="1"/>
          <c:showCatName val="0"/>
          <c:showSerName val="0"/>
          <c:showPercent val="0"/>
          <c:showBubbleSize val="0"/>
        </c:dLbl>
      </c:pivotFmt>
      <c:pivotFmt>
        <c:idx val="3"/>
        <c:marker>
          <c:symbol val="none"/>
        </c:marker>
        <c:dLbl>
          <c:idx val="0"/>
          <c:showLegendKey val="0"/>
          <c:showVal val="1"/>
          <c:showCatName val="0"/>
          <c:showSerName val="0"/>
          <c:showPercent val="0"/>
          <c:showBubbleSize val="0"/>
        </c:dLbl>
      </c:pivotFmt>
      <c:pivotFmt>
        <c:idx val="4"/>
        <c:dLbl>
          <c:idx val="0"/>
          <c:showLegendKey val="0"/>
          <c:showVal val="1"/>
          <c:showCatName val="0"/>
          <c:showSerName val="0"/>
          <c:showPercent val="0"/>
          <c:showBubbleSize val="0"/>
        </c:dLbl>
      </c:pivotFmt>
      <c:pivotFmt>
        <c:idx val="5"/>
        <c:marker>
          <c:symbol val="none"/>
        </c:marker>
        <c:dLbl>
          <c:idx val="0"/>
          <c:showLegendKey val="0"/>
          <c:showVal val="1"/>
          <c:showCatName val="0"/>
          <c:showSerName val="0"/>
          <c:showPercent val="0"/>
          <c:showBubbleSize val="0"/>
        </c:dLbl>
      </c:pivotFmt>
      <c:pivotFmt>
        <c:idx val="6"/>
      </c:pivotFmt>
      <c:pivotFmt>
        <c:idx val="7"/>
      </c:pivotFmt>
      <c:pivotFmt>
        <c:idx val="8"/>
      </c:pivotFmt>
      <c:pivotFmt>
        <c:idx val="9"/>
      </c:pivotFmt>
      <c:pivotFmt>
        <c:idx val="10"/>
      </c:pivotFmt>
      <c:pivotFmt>
        <c:idx val="11"/>
      </c:pivotFmt>
      <c:pivotFmt>
        <c:idx val="12"/>
        <c:marker>
          <c:symbol val="none"/>
        </c:marker>
        <c:dLbl>
          <c:idx val="0"/>
          <c:showLegendKey val="0"/>
          <c:showVal val="1"/>
          <c:showCatName val="0"/>
          <c:showSerName val="0"/>
          <c:showPercent val="0"/>
          <c:showBubbleSize val="0"/>
        </c:dLbl>
      </c:pivotFmt>
      <c:pivotFmt>
        <c:idx val="13"/>
        <c:marker>
          <c:symbol val="none"/>
        </c:marker>
        <c:dLbl>
          <c:idx val="0"/>
          <c:showLegendKey val="0"/>
          <c:showVal val="1"/>
          <c:showCatName val="0"/>
          <c:showSerName val="0"/>
          <c:showPercent val="0"/>
          <c:showBubbleSize val="0"/>
        </c:dLbl>
      </c:pivotFmt>
      <c:pivotFmt>
        <c:idx val="14"/>
        <c:marker>
          <c:symbol val="none"/>
        </c:marker>
        <c:dLbl>
          <c:idx val="0"/>
          <c:spPr/>
          <c:txPr>
            <a:bodyPr/>
            <a:lstStyle/>
            <a:p>
              <a:pPr>
                <a:defRPr/>
              </a:pPr>
              <a:endParaRPr lang="en-US"/>
            </a:p>
          </c:txPr>
          <c:showLegendKey val="0"/>
          <c:showVal val="1"/>
          <c:showCatName val="0"/>
          <c:showSerName val="0"/>
          <c:showPercent val="0"/>
          <c:showBubbleSize val="0"/>
        </c:dLbl>
      </c:pivotFmt>
      <c:pivotFmt>
        <c:idx val="15"/>
        <c:marker>
          <c:symbol val="none"/>
        </c:marker>
        <c:dLbl>
          <c:idx val="0"/>
          <c:spPr/>
          <c:txPr>
            <a:bodyPr/>
            <a:lstStyle/>
            <a:p>
              <a:pPr>
                <a:defRPr/>
              </a:pPr>
              <a:endParaRPr lang="en-US"/>
            </a:p>
          </c:txPr>
          <c:showLegendKey val="0"/>
          <c:showVal val="1"/>
          <c:showCatName val="0"/>
          <c:showSerName val="0"/>
          <c:showPercent val="0"/>
          <c:showBubbleSize val="0"/>
        </c:dLbl>
      </c:pivotFmt>
      <c:pivotFmt>
        <c:idx val="16"/>
        <c:marker>
          <c:symbol val="none"/>
        </c:marker>
        <c:dLbl>
          <c:idx val="0"/>
          <c:spPr/>
          <c:txPr>
            <a:bodyPr/>
            <a:lstStyle/>
            <a:p>
              <a:pPr>
                <a:defRPr/>
              </a:pPr>
              <a:endParaRPr lang="en-US"/>
            </a:p>
          </c:txPr>
          <c:showLegendKey val="0"/>
          <c:showVal val="1"/>
          <c:showCatName val="0"/>
          <c:showSerName val="0"/>
          <c:showPercent val="0"/>
          <c:showBubbleSize val="0"/>
        </c:dLbl>
      </c:pivotFmt>
      <c:pivotFmt>
        <c:idx val="17"/>
        <c:marker>
          <c:symbol val="none"/>
        </c:marker>
        <c:dLbl>
          <c:idx val="0"/>
          <c:spPr/>
          <c:txPr>
            <a:bodyPr/>
            <a:lstStyle/>
            <a:p>
              <a:pPr>
                <a:defRPr/>
              </a:pPr>
              <a:endParaRPr lang="en-US"/>
            </a:p>
          </c:txPr>
          <c:showLegendKey val="0"/>
          <c:showVal val="1"/>
          <c:showCatName val="0"/>
          <c:showSerName val="0"/>
          <c:showPercent val="0"/>
          <c:showBubbleSize val="0"/>
        </c:dLbl>
      </c:pivotFmt>
      <c:pivotFmt>
        <c:idx val="18"/>
        <c:marker>
          <c:symbol val="none"/>
        </c:marker>
        <c:dLbl>
          <c:idx val="0"/>
          <c:spPr/>
          <c:txPr>
            <a:bodyPr/>
            <a:lstStyle/>
            <a:p>
              <a:pPr>
                <a:defRPr/>
              </a:pPr>
              <a:endParaRPr lang="en-US"/>
            </a:p>
          </c:txPr>
          <c:showLegendKey val="0"/>
          <c:showVal val="1"/>
          <c:showCatName val="0"/>
          <c:showSerName val="0"/>
          <c:showPercent val="0"/>
          <c:showBubbleSize val="0"/>
        </c:dLbl>
      </c:pivotFmt>
      <c:pivotFmt>
        <c:idx val="19"/>
        <c:marker>
          <c:symbol val="none"/>
        </c:marker>
        <c:dLbl>
          <c:idx val="0"/>
          <c:spPr/>
          <c:txPr>
            <a:bodyPr/>
            <a:lstStyle/>
            <a:p>
              <a:pPr>
                <a:defRPr/>
              </a:pPr>
              <a:endParaRPr lang="en-US"/>
            </a:p>
          </c:txPr>
          <c:showLegendKey val="0"/>
          <c:showVal val="1"/>
          <c:showCatName val="0"/>
          <c:showSerName val="0"/>
          <c:showPercent val="0"/>
          <c:showBubbleSize val="0"/>
        </c:dLbl>
      </c:pivotFmt>
      <c:pivotFmt>
        <c:idx val="20"/>
        <c:marker>
          <c:symbol val="none"/>
        </c:marker>
        <c:dLbl>
          <c:idx val="0"/>
          <c:spPr/>
          <c:txPr>
            <a:bodyPr/>
            <a:lstStyle/>
            <a:p>
              <a:pPr>
                <a:defRPr/>
              </a:pPr>
              <a:endParaRPr lang="en-US"/>
            </a:p>
          </c:txPr>
          <c:showLegendKey val="0"/>
          <c:showVal val="1"/>
          <c:showCatName val="0"/>
          <c:showSerName val="0"/>
          <c:showPercent val="0"/>
          <c:showBubbleSize val="0"/>
        </c:dLbl>
      </c:pivotFmt>
      <c:pivotFmt>
        <c:idx val="21"/>
        <c:marker>
          <c:symbol val="none"/>
        </c:marker>
        <c:dLbl>
          <c:idx val="0"/>
          <c:spPr/>
          <c:txPr>
            <a:bodyPr/>
            <a:lstStyle/>
            <a:p>
              <a:pPr>
                <a:defRPr/>
              </a:pPr>
              <a:endParaRPr lang="en-US"/>
            </a:p>
          </c:txPr>
          <c:showLegendKey val="0"/>
          <c:showVal val="1"/>
          <c:showCatName val="0"/>
          <c:showSerName val="0"/>
          <c:showPercent val="0"/>
          <c:showBubbleSize val="0"/>
        </c:dLbl>
      </c:pivotFmt>
      <c:pivotFmt>
        <c:idx val="22"/>
        <c:marker>
          <c:symbol val="none"/>
        </c:marker>
        <c:dLbl>
          <c:idx val="0"/>
          <c:spPr/>
          <c:txPr>
            <a:bodyPr/>
            <a:lstStyle/>
            <a:p>
              <a:pPr>
                <a:defRPr/>
              </a:pPr>
              <a:endParaRPr lang="en-US"/>
            </a:p>
          </c:txPr>
          <c:showLegendKey val="0"/>
          <c:showVal val="1"/>
          <c:showCatName val="0"/>
          <c:showSerName val="0"/>
          <c:showPercent val="0"/>
          <c:showBubbleSize val="0"/>
        </c:dLbl>
      </c:pivotFmt>
      <c:pivotFmt>
        <c:idx val="23"/>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'CHILD MICRO SUPP'!$B$1:$B$2</c:f>
              <c:strCache>
                <c:ptCount val="1"/>
                <c:pt idx="0">
                  <c:v>CDHS 2000</c:v>
                </c:pt>
              </c:strCache>
            </c:strRef>
          </c:tx>
          <c:invertIfNegative val="0"/>
          <c:cat>
            <c:strRef>
              <c:f>'CHILD MICRO SUPP'!$A$3:$A$4</c:f>
              <c:strCache>
                <c:ptCount val="2"/>
                <c:pt idx="0">
                  <c:v>Vitamin A</c:v>
                </c:pt>
                <c:pt idx="1">
                  <c:v>Deworming</c:v>
                </c:pt>
              </c:strCache>
            </c:strRef>
          </c:cat>
          <c:val>
            <c:numRef>
              <c:f>'CHILD MICRO SUPP'!$B$3:$B$4</c:f>
              <c:numCache>
                <c:formatCode>General</c:formatCode>
                <c:ptCount val="2"/>
                <c:pt idx="0">
                  <c:v>28.5</c:v>
                </c:pt>
              </c:numCache>
            </c:numRef>
          </c:val>
        </c:ser>
        <c:ser>
          <c:idx val="1"/>
          <c:order val="1"/>
          <c:tx>
            <c:strRef>
              <c:f>'CHILD MICRO SUPP'!$C$1:$C$2</c:f>
              <c:strCache>
                <c:ptCount val="1"/>
                <c:pt idx="0">
                  <c:v>CDHS 2005</c:v>
                </c:pt>
              </c:strCache>
            </c:strRef>
          </c:tx>
          <c:invertIfNegative val="0"/>
          <c:cat>
            <c:strRef>
              <c:f>'CHILD MICRO SUPP'!$A$3:$A$4</c:f>
              <c:strCache>
                <c:ptCount val="2"/>
                <c:pt idx="0">
                  <c:v>Vitamin A</c:v>
                </c:pt>
                <c:pt idx="1">
                  <c:v>Deworming</c:v>
                </c:pt>
              </c:strCache>
            </c:strRef>
          </c:cat>
          <c:val>
            <c:numRef>
              <c:f>'CHILD MICRO SUPP'!$C$3:$C$4</c:f>
              <c:numCache>
                <c:formatCode>General</c:formatCode>
                <c:ptCount val="2"/>
                <c:pt idx="0">
                  <c:v>34.5</c:v>
                </c:pt>
                <c:pt idx="1">
                  <c:v>30</c:v>
                </c:pt>
              </c:numCache>
            </c:numRef>
          </c:val>
        </c:ser>
        <c:ser>
          <c:idx val="2"/>
          <c:order val="2"/>
          <c:tx>
            <c:strRef>
              <c:f>'CHILD MICRO SUPP'!$D$1:$D$2</c:f>
              <c:strCache>
                <c:ptCount val="1"/>
                <c:pt idx="0">
                  <c:v>CAS 2008</c:v>
                </c:pt>
              </c:strCache>
            </c:strRef>
          </c:tx>
          <c:invertIfNegative val="0"/>
          <c:cat>
            <c:strRef>
              <c:f>'CHILD MICRO SUPP'!$A$3:$A$4</c:f>
              <c:strCache>
                <c:ptCount val="2"/>
                <c:pt idx="0">
                  <c:v>Vitamin A</c:v>
                </c:pt>
                <c:pt idx="1">
                  <c:v>Deworming</c:v>
                </c:pt>
              </c:strCache>
            </c:strRef>
          </c:cat>
          <c:val>
            <c:numRef>
              <c:f>'CHILD MICRO SUPP'!$D$3:$D$4</c:f>
              <c:numCache>
                <c:formatCode>General</c:formatCode>
                <c:ptCount val="2"/>
                <c:pt idx="0">
                  <c:v>59.4</c:v>
                </c:pt>
                <c:pt idx="1">
                  <c:v>39.9</c:v>
                </c:pt>
              </c:numCache>
            </c:numRef>
          </c:val>
        </c:ser>
        <c:ser>
          <c:idx val="3"/>
          <c:order val="3"/>
          <c:tx>
            <c:strRef>
              <c:f>'CHILD MICRO SUPP'!$E$1:$E$2</c:f>
              <c:strCache>
                <c:ptCount val="1"/>
                <c:pt idx="0">
                  <c:v>CSES 2009</c:v>
                </c:pt>
              </c:strCache>
            </c:strRef>
          </c:tx>
          <c:invertIfNegative val="0"/>
          <c:cat>
            <c:strRef>
              <c:f>'CHILD MICRO SUPP'!$A$3:$A$4</c:f>
              <c:strCache>
                <c:ptCount val="2"/>
                <c:pt idx="0">
                  <c:v>Vitamin A</c:v>
                </c:pt>
                <c:pt idx="1">
                  <c:v>Deworming</c:v>
                </c:pt>
              </c:strCache>
            </c:strRef>
          </c:cat>
          <c:val>
            <c:numRef>
              <c:f>'CHILD MICRO SUPP'!$E$3:$E$4</c:f>
              <c:numCache>
                <c:formatCode>General</c:formatCode>
                <c:ptCount val="2"/>
                <c:pt idx="0">
                  <c:v>47.2</c:v>
                </c:pt>
                <c:pt idx="1">
                  <c:v>56.6</c:v>
                </c:pt>
              </c:numCache>
            </c:numRef>
          </c:val>
        </c:ser>
        <c:ser>
          <c:idx val="4"/>
          <c:order val="4"/>
          <c:tx>
            <c:strRef>
              <c:f>'CHILD MICRO SUPP'!$F$1:$F$2</c:f>
              <c:strCache>
                <c:ptCount val="1"/>
                <c:pt idx="0">
                  <c:v>CDHS 2010</c:v>
                </c:pt>
              </c:strCache>
            </c:strRef>
          </c:tx>
          <c:invertIfNegative val="0"/>
          <c:cat>
            <c:strRef>
              <c:f>'CHILD MICRO SUPP'!$A$3:$A$4</c:f>
              <c:strCache>
                <c:ptCount val="2"/>
                <c:pt idx="0">
                  <c:v>Vitamin A</c:v>
                </c:pt>
                <c:pt idx="1">
                  <c:v>Deworming</c:v>
                </c:pt>
              </c:strCache>
            </c:strRef>
          </c:cat>
          <c:val>
            <c:numRef>
              <c:f>'CHILD MICRO SUPP'!$F$3:$F$4</c:f>
              <c:numCache>
                <c:formatCode>General</c:formatCode>
                <c:ptCount val="2"/>
                <c:pt idx="0">
                  <c:v>70.900000000000006</c:v>
                </c:pt>
                <c:pt idx="1">
                  <c:v>61.2</c:v>
                </c:pt>
              </c:numCache>
            </c:numRef>
          </c:val>
        </c:ser>
        <c:dLbls>
          <c:showLegendKey val="0"/>
          <c:showVal val="1"/>
          <c:showCatName val="0"/>
          <c:showSerName val="0"/>
          <c:showPercent val="0"/>
          <c:showBubbleSize val="0"/>
        </c:dLbls>
        <c:gapWidth val="150"/>
        <c:overlap val="-25"/>
        <c:axId val="25156608"/>
        <c:axId val="25191168"/>
      </c:barChart>
      <c:catAx>
        <c:axId val="25156608"/>
        <c:scaling>
          <c:orientation val="minMax"/>
        </c:scaling>
        <c:delete val="0"/>
        <c:axPos val="b"/>
        <c:majorTickMark val="none"/>
        <c:minorTickMark val="none"/>
        <c:tickLblPos val="nextTo"/>
        <c:crossAx val="25191168"/>
        <c:crosses val="autoZero"/>
        <c:auto val="1"/>
        <c:lblAlgn val="ctr"/>
        <c:lblOffset val="100"/>
        <c:noMultiLvlLbl val="0"/>
      </c:catAx>
      <c:valAx>
        <c:axId val="25191168"/>
        <c:scaling>
          <c:orientation val="minMax"/>
        </c:scaling>
        <c:delete val="1"/>
        <c:axPos val="l"/>
        <c:numFmt formatCode="General" sourceLinked="1"/>
        <c:majorTickMark val="out"/>
        <c:minorTickMark val="none"/>
        <c:tickLblPos val="none"/>
        <c:crossAx val="25156608"/>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TRENDS.xlsx]RTK NATIONAL!PivotTable2</c:name>
    <c:fmtId val="16"/>
  </c:pivotSource>
  <c:chart>
    <c:title>
      <c:tx>
        <c:rich>
          <a:bodyPr/>
          <a:lstStyle/>
          <a:p>
            <a:pPr>
              <a:defRPr sz="1100"/>
            </a:pPr>
            <a:r>
              <a:rPr lang="en-US" sz="1100" baseline="0" dirty="0" smtClean="0"/>
              <a:t>Household coverage </a:t>
            </a:r>
            <a:r>
              <a:rPr lang="en-US" sz="1100" baseline="0" dirty="0"/>
              <a:t>of iodized salt in Cambodia from 2000-2010 according to the rapid test kit</a:t>
            </a:r>
            <a:endParaRPr lang="en-US" sz="1100" dirty="0"/>
          </a:p>
        </c:rich>
      </c:tx>
      <c:layout/>
      <c:overlay val="0"/>
    </c:title>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dLbl>
      </c:pivotFmt>
      <c:pivotFmt>
        <c:idx val="1"/>
        <c:dLbl>
          <c:idx val="0"/>
          <c:layout>
            <c:manualLayout>
              <c:x val="-5.0955414012738842E-2"/>
              <c:y val="-4.1666666666666664E-2"/>
            </c:manualLayout>
          </c:layout>
          <c:showLegendKey val="0"/>
          <c:showVal val="1"/>
          <c:showCatName val="0"/>
          <c:showSerName val="0"/>
          <c:showPercent val="0"/>
          <c:showBubbleSize val="0"/>
        </c:dLbl>
      </c:pivotFmt>
      <c:pivotFmt>
        <c:idx val="2"/>
        <c:dLbl>
          <c:idx val="0"/>
          <c:layout>
            <c:manualLayout>
              <c:x val="-4.812455767869777E-2"/>
              <c:y val="5.0925925925925923E-2"/>
            </c:manualLayout>
          </c:layout>
          <c:showLegendKey val="0"/>
          <c:showVal val="1"/>
          <c:showCatName val="0"/>
          <c:showSerName val="0"/>
          <c:showPercent val="0"/>
          <c:showBubbleSize val="0"/>
        </c:dLbl>
      </c:pivotFmt>
      <c:pivotFmt>
        <c:idx val="3"/>
        <c:dLbl>
          <c:idx val="0"/>
          <c:layout>
            <c:manualLayout>
              <c:x val="-3.9631988676574713E-2"/>
              <c:y val="-4.6296296296296335E-2"/>
            </c:manualLayout>
          </c:layout>
          <c:showLegendKey val="0"/>
          <c:showVal val="1"/>
          <c:showCatName val="0"/>
          <c:showSerName val="0"/>
          <c:showPercent val="0"/>
          <c:showBubbleSize val="0"/>
        </c:dLbl>
      </c:pivotFmt>
      <c:pivotFmt>
        <c:idx val="4"/>
        <c:dLbl>
          <c:idx val="0"/>
          <c:layout>
            <c:manualLayout>
              <c:x val="-5.0955414012738912E-2"/>
              <c:y val="4.6296296296296252E-2"/>
            </c:manualLayout>
          </c:layout>
          <c:showLegendKey val="0"/>
          <c:showVal val="1"/>
          <c:showCatName val="0"/>
          <c:showSerName val="0"/>
          <c:showPercent val="0"/>
          <c:showBubbleSize val="0"/>
        </c:dLbl>
      </c:pivotFmt>
      <c:pivotFmt>
        <c:idx val="5"/>
        <c:dLbl>
          <c:idx val="0"/>
          <c:layout>
            <c:manualLayout>
              <c:x val="-5.0955414012738912E-2"/>
              <c:y val="4.6296296296296335E-2"/>
            </c:manualLayout>
          </c:layout>
          <c:showLegendKey val="0"/>
          <c:showVal val="1"/>
          <c:showCatName val="0"/>
          <c:showSerName val="0"/>
          <c:showPercent val="0"/>
          <c:showBubbleSize val="0"/>
        </c:dLbl>
      </c:pivotFmt>
      <c:pivotFmt>
        <c:idx val="6"/>
        <c:marker>
          <c:symbol val="none"/>
        </c:marker>
        <c:dLbl>
          <c:idx val="0"/>
          <c:spPr/>
          <c:txPr>
            <a:bodyPr/>
            <a:lstStyle/>
            <a:p>
              <a:pPr>
                <a:defRPr/>
              </a:pPr>
              <a:endParaRPr lang="en-US"/>
            </a:p>
          </c:txPr>
          <c:showLegendKey val="0"/>
          <c:showVal val="1"/>
          <c:showCatName val="0"/>
          <c:showSerName val="0"/>
          <c:showPercent val="0"/>
          <c:showBubbleSize val="0"/>
        </c:dLbl>
      </c:pivotFmt>
      <c:pivotFmt>
        <c:idx val="7"/>
        <c:dLbl>
          <c:idx val="0"/>
          <c:layout>
            <c:manualLayout>
              <c:x val="-6.072106261859584E-2"/>
              <c:y val="4.5819014891179836E-2"/>
            </c:manualLayout>
          </c:layout>
          <c:showLegendKey val="0"/>
          <c:showVal val="1"/>
          <c:showCatName val="0"/>
          <c:showSerName val="0"/>
          <c:showPercent val="0"/>
          <c:showBubbleSize val="0"/>
        </c:dLbl>
      </c:pivotFmt>
      <c:pivotFmt>
        <c:idx val="8"/>
        <c:dLbl>
          <c:idx val="0"/>
          <c:layout>
            <c:manualLayout>
              <c:x val="-5.5660974067046176E-2"/>
              <c:y val="-6.8728522336769765E-2"/>
            </c:manualLayout>
          </c:layout>
          <c:showLegendKey val="0"/>
          <c:showVal val="1"/>
          <c:showCatName val="0"/>
          <c:showSerName val="0"/>
          <c:showPercent val="0"/>
          <c:showBubbleSize val="0"/>
        </c:dLbl>
      </c:pivotFmt>
      <c:pivotFmt>
        <c:idx val="9"/>
        <c:dLbl>
          <c:idx val="0"/>
          <c:layout>
            <c:manualLayout>
              <c:x val="-5.3130929791271347E-2"/>
              <c:y val="-6.414662084765177E-2"/>
            </c:manualLayout>
          </c:layout>
          <c:showLegendKey val="0"/>
          <c:showVal val="1"/>
          <c:showCatName val="0"/>
          <c:showSerName val="0"/>
          <c:showPercent val="0"/>
          <c:showBubbleSize val="0"/>
        </c:dLbl>
      </c:pivotFmt>
      <c:pivotFmt>
        <c:idx val="10"/>
        <c:dLbl>
          <c:idx val="0"/>
          <c:layout>
            <c:manualLayout>
              <c:x val="-3.7950664136622389E-2"/>
              <c:y val="-6.4146620847651728E-2"/>
            </c:manualLayout>
          </c:layout>
          <c:showLegendKey val="0"/>
          <c:showVal val="1"/>
          <c:showCatName val="0"/>
          <c:showSerName val="0"/>
          <c:showPercent val="0"/>
          <c:showBubbleSize val="0"/>
        </c:dLbl>
      </c:pivotFmt>
      <c:pivotFmt>
        <c:idx val="11"/>
        <c:dLbl>
          <c:idx val="0"/>
          <c:layout>
            <c:manualLayout>
              <c:x val="-4.3010752688172046E-2"/>
              <c:y val="5.4982817869415765E-2"/>
            </c:manualLayout>
          </c:layout>
          <c:showLegendKey val="0"/>
          <c:showVal val="1"/>
          <c:showCatName val="0"/>
          <c:showSerName val="0"/>
          <c:showPercent val="0"/>
          <c:showBubbleSize val="0"/>
        </c:dLbl>
      </c:pivotFmt>
      <c:pivotFmt>
        <c:idx val="12"/>
        <c:dLbl>
          <c:idx val="0"/>
          <c:layout>
            <c:manualLayout>
              <c:x val="-4.3010752688172046E-2"/>
              <c:y val="-4.5819014891179836E-2"/>
            </c:manualLayout>
          </c:layout>
          <c:showLegendKey val="0"/>
          <c:showVal val="1"/>
          <c:showCatName val="0"/>
          <c:showSerName val="0"/>
          <c:showPercent val="0"/>
          <c:showBubbleSize val="0"/>
        </c:dLbl>
      </c:pivotFmt>
      <c:pivotFmt>
        <c:idx val="13"/>
        <c:marker>
          <c:symbol val="none"/>
        </c:marker>
        <c:dLbl>
          <c:idx val="0"/>
          <c:spPr/>
          <c:txPr>
            <a:bodyPr/>
            <a:lstStyle/>
            <a:p>
              <a:pPr>
                <a:defRPr/>
              </a:pPr>
              <a:endParaRPr lang="en-US"/>
            </a:p>
          </c:txPr>
          <c:showLegendKey val="0"/>
          <c:showVal val="1"/>
          <c:showCatName val="0"/>
          <c:showSerName val="0"/>
          <c:showPercent val="0"/>
          <c:showBubbleSize val="0"/>
        </c:dLbl>
      </c:pivotFmt>
      <c:pivotFmt>
        <c:idx val="14"/>
        <c:dLbl>
          <c:idx val="0"/>
          <c:layout>
            <c:manualLayout>
              <c:x val="-6.072106261859584E-2"/>
              <c:y val="4.5819014891179836E-2"/>
            </c:manualLayout>
          </c:layout>
          <c:showLegendKey val="0"/>
          <c:showVal val="1"/>
          <c:showCatName val="0"/>
          <c:showSerName val="0"/>
          <c:showPercent val="0"/>
          <c:showBubbleSize val="0"/>
        </c:dLbl>
      </c:pivotFmt>
      <c:pivotFmt>
        <c:idx val="15"/>
        <c:dLbl>
          <c:idx val="0"/>
          <c:layout>
            <c:manualLayout>
              <c:x val="-5.5660974067046176E-2"/>
              <c:y val="-6.8728522336769765E-2"/>
            </c:manualLayout>
          </c:layout>
          <c:showLegendKey val="0"/>
          <c:showVal val="1"/>
          <c:showCatName val="0"/>
          <c:showSerName val="0"/>
          <c:showPercent val="0"/>
          <c:showBubbleSize val="0"/>
        </c:dLbl>
      </c:pivotFmt>
      <c:pivotFmt>
        <c:idx val="16"/>
        <c:dLbl>
          <c:idx val="0"/>
          <c:layout>
            <c:manualLayout>
              <c:x val="-5.3130929791271347E-2"/>
              <c:y val="-6.414662084765177E-2"/>
            </c:manualLayout>
          </c:layout>
          <c:showLegendKey val="0"/>
          <c:showVal val="1"/>
          <c:showCatName val="0"/>
          <c:showSerName val="0"/>
          <c:showPercent val="0"/>
          <c:showBubbleSize val="0"/>
        </c:dLbl>
      </c:pivotFmt>
      <c:pivotFmt>
        <c:idx val="17"/>
        <c:dLbl>
          <c:idx val="0"/>
          <c:layout>
            <c:manualLayout>
              <c:x val="-3.7950664136622389E-2"/>
              <c:y val="-6.4146620847651728E-2"/>
            </c:manualLayout>
          </c:layout>
          <c:showLegendKey val="0"/>
          <c:showVal val="1"/>
          <c:showCatName val="0"/>
          <c:showSerName val="0"/>
          <c:showPercent val="0"/>
          <c:showBubbleSize val="0"/>
        </c:dLbl>
      </c:pivotFmt>
      <c:pivotFmt>
        <c:idx val="18"/>
        <c:dLbl>
          <c:idx val="0"/>
          <c:layout>
            <c:manualLayout>
              <c:x val="-4.3010752688172046E-2"/>
              <c:y val="5.4982817869415765E-2"/>
            </c:manualLayout>
          </c:layout>
          <c:showLegendKey val="0"/>
          <c:showVal val="1"/>
          <c:showCatName val="0"/>
          <c:showSerName val="0"/>
          <c:showPercent val="0"/>
          <c:showBubbleSize val="0"/>
        </c:dLbl>
      </c:pivotFmt>
      <c:pivotFmt>
        <c:idx val="19"/>
        <c:dLbl>
          <c:idx val="0"/>
          <c:layout>
            <c:manualLayout>
              <c:x val="-4.3010752688172046E-2"/>
              <c:y val="-4.5819014891179836E-2"/>
            </c:manualLayout>
          </c:layout>
          <c:showLegendKey val="0"/>
          <c:showVal val="1"/>
          <c:showCatName val="0"/>
          <c:showSerName val="0"/>
          <c:showPercent val="0"/>
          <c:showBubbleSize val="0"/>
        </c:dLbl>
      </c:pivotFmt>
    </c:pivotFmts>
    <c:plotArea>
      <c:layout/>
      <c:lineChart>
        <c:grouping val="standard"/>
        <c:varyColors val="0"/>
        <c:ser>
          <c:idx val="0"/>
          <c:order val="0"/>
          <c:tx>
            <c:strRef>
              <c:f>'RTK NATIONAL'!$B$3</c:f>
              <c:strCache>
                <c:ptCount val="1"/>
                <c:pt idx="0">
                  <c:v>Total</c:v>
                </c:pt>
              </c:strCache>
            </c:strRef>
          </c:tx>
          <c:marker>
            <c:symbol val="none"/>
          </c:marker>
          <c:dLbls>
            <c:dLbl>
              <c:idx val="0"/>
              <c:layout>
                <c:manualLayout>
                  <c:x val="-6.072106261859584E-2"/>
                  <c:y val="4.5819014891179836E-2"/>
                </c:manualLayout>
              </c:layout>
              <c:showLegendKey val="0"/>
              <c:showVal val="1"/>
              <c:showCatName val="0"/>
              <c:showSerName val="0"/>
              <c:showPercent val="0"/>
              <c:showBubbleSize val="0"/>
            </c:dLbl>
            <c:dLbl>
              <c:idx val="1"/>
              <c:layout>
                <c:manualLayout>
                  <c:x val="-5.5660974067046176E-2"/>
                  <c:y val="-6.8728522336769765E-2"/>
                </c:manualLayout>
              </c:layout>
              <c:showLegendKey val="0"/>
              <c:showVal val="1"/>
              <c:showCatName val="0"/>
              <c:showSerName val="0"/>
              <c:showPercent val="0"/>
              <c:showBubbleSize val="0"/>
            </c:dLbl>
            <c:dLbl>
              <c:idx val="2"/>
              <c:layout>
                <c:manualLayout>
                  <c:x val="-5.3130929791271347E-2"/>
                  <c:y val="-6.414662084765177E-2"/>
                </c:manualLayout>
              </c:layout>
              <c:showLegendKey val="0"/>
              <c:showVal val="1"/>
              <c:showCatName val="0"/>
              <c:showSerName val="0"/>
              <c:showPercent val="0"/>
              <c:showBubbleSize val="0"/>
            </c:dLbl>
            <c:dLbl>
              <c:idx val="3"/>
              <c:layout>
                <c:manualLayout>
                  <c:x val="-3.7950664136622389E-2"/>
                  <c:y val="-6.4146620847651728E-2"/>
                </c:manualLayout>
              </c:layout>
              <c:showLegendKey val="0"/>
              <c:showVal val="1"/>
              <c:showCatName val="0"/>
              <c:showSerName val="0"/>
              <c:showPercent val="0"/>
              <c:showBubbleSize val="0"/>
            </c:dLbl>
            <c:dLbl>
              <c:idx val="4"/>
              <c:layout>
                <c:manualLayout>
                  <c:x val="-4.3010752688172046E-2"/>
                  <c:y val="5.4982817869415765E-2"/>
                </c:manualLayout>
              </c:layout>
              <c:showLegendKey val="0"/>
              <c:showVal val="1"/>
              <c:showCatName val="0"/>
              <c:showSerName val="0"/>
              <c:showPercent val="0"/>
              <c:showBubbleSize val="0"/>
            </c:dLbl>
            <c:dLbl>
              <c:idx val="5"/>
              <c:layout>
                <c:manualLayout>
                  <c:x val="-4.3010752688172046E-2"/>
                  <c:y val="-4.5819014891179836E-2"/>
                </c:manualLayout>
              </c:layout>
              <c:showLegendKey val="0"/>
              <c:showVal val="1"/>
              <c:showCatName val="0"/>
              <c:showSerName val="0"/>
              <c:showPercent val="0"/>
              <c:showBubbleSize val="0"/>
            </c:dLbl>
            <c:txPr>
              <a:bodyPr/>
              <a:lstStyle/>
              <a:p>
                <a:pPr>
                  <a:defRPr/>
                </a:pPr>
                <a:endParaRPr lang="en-US"/>
              </a:p>
            </c:txPr>
            <c:showLegendKey val="0"/>
            <c:showVal val="1"/>
            <c:showCatName val="0"/>
            <c:showSerName val="0"/>
            <c:showPercent val="0"/>
            <c:showBubbleSize val="0"/>
            <c:showLeaderLines val="0"/>
          </c:dLbls>
          <c:cat>
            <c:strRef>
              <c:f>'RTK NATIONAL'!$A$4:$A$10</c:f>
              <c:strCache>
                <c:ptCount val="6"/>
                <c:pt idx="0">
                  <c:v>CDHS 2000</c:v>
                </c:pt>
                <c:pt idx="1">
                  <c:v>CSES 2004</c:v>
                </c:pt>
                <c:pt idx="2">
                  <c:v>CDHS 2005</c:v>
                </c:pt>
                <c:pt idx="3">
                  <c:v>CSIN 2008</c:v>
                </c:pt>
                <c:pt idx="4">
                  <c:v>CSES 2009</c:v>
                </c:pt>
                <c:pt idx="5">
                  <c:v>CDHS 2010</c:v>
                </c:pt>
              </c:strCache>
            </c:strRef>
          </c:cat>
          <c:val>
            <c:numRef>
              <c:f>'RTK NATIONAL'!$B$4:$B$10</c:f>
              <c:numCache>
                <c:formatCode>General</c:formatCode>
                <c:ptCount val="6"/>
                <c:pt idx="0">
                  <c:v>13.8</c:v>
                </c:pt>
                <c:pt idx="1">
                  <c:v>28</c:v>
                </c:pt>
                <c:pt idx="2">
                  <c:v>72.5</c:v>
                </c:pt>
                <c:pt idx="3">
                  <c:v>73.7</c:v>
                </c:pt>
                <c:pt idx="4">
                  <c:v>71.3</c:v>
                </c:pt>
                <c:pt idx="5">
                  <c:v>82.7</c:v>
                </c:pt>
              </c:numCache>
            </c:numRef>
          </c:val>
          <c:smooth val="0"/>
        </c:ser>
        <c:dLbls>
          <c:showLegendKey val="0"/>
          <c:showVal val="1"/>
          <c:showCatName val="0"/>
          <c:showSerName val="0"/>
          <c:showPercent val="0"/>
          <c:showBubbleSize val="0"/>
        </c:dLbls>
        <c:marker val="1"/>
        <c:smooth val="0"/>
        <c:axId val="25209472"/>
        <c:axId val="25298432"/>
      </c:lineChart>
      <c:catAx>
        <c:axId val="25209472"/>
        <c:scaling>
          <c:orientation val="minMax"/>
        </c:scaling>
        <c:delete val="0"/>
        <c:axPos val="b"/>
        <c:majorTickMark val="none"/>
        <c:minorTickMark val="none"/>
        <c:tickLblPos val="nextTo"/>
        <c:crossAx val="25298432"/>
        <c:crosses val="autoZero"/>
        <c:auto val="1"/>
        <c:lblAlgn val="ctr"/>
        <c:lblOffset val="100"/>
        <c:noMultiLvlLbl val="0"/>
      </c:catAx>
      <c:valAx>
        <c:axId val="25298432"/>
        <c:scaling>
          <c:orientation val="minMax"/>
        </c:scaling>
        <c:delete val="1"/>
        <c:axPos val="l"/>
        <c:numFmt formatCode="General" sourceLinked="1"/>
        <c:majorTickMark val="out"/>
        <c:minorTickMark val="none"/>
        <c:tickLblPos val="none"/>
        <c:crossAx val="25209472"/>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TRENDS.xlsx]EARLY INITIATION!PivotTable2</c:name>
    <c:fmtId val="5"/>
  </c:pivotSource>
  <c:chart>
    <c:title>
      <c:tx>
        <c:rich>
          <a:bodyPr/>
          <a:lstStyle/>
          <a:p>
            <a:pPr>
              <a:defRPr sz="1100"/>
            </a:pPr>
            <a:r>
              <a:rPr lang="en-US" sz="1100" dirty="0"/>
              <a:t>Early initiation of breastfeeding among last born </a:t>
            </a:r>
            <a:r>
              <a:rPr lang="en-US" sz="1100" dirty="0" smtClean="0"/>
              <a:t>children (from the</a:t>
            </a:r>
            <a:r>
              <a:rPr lang="en-US" sz="1100" baseline="0" dirty="0" smtClean="0"/>
              <a:t> previous 5 years)</a:t>
            </a:r>
            <a:r>
              <a:rPr lang="en-US" sz="1100" dirty="0" smtClean="0"/>
              <a:t> in </a:t>
            </a:r>
            <a:r>
              <a:rPr lang="en-US" sz="1100" dirty="0"/>
              <a:t>Cambodia from 2000-2010</a:t>
            </a:r>
          </a:p>
        </c:rich>
      </c:tx>
      <c:layout/>
      <c:overlay val="0"/>
    </c:title>
    <c:autoTitleDeleted val="0"/>
    <c:pivotFmts>
      <c:pivotFmt>
        <c:idx val="0"/>
        <c:marker>
          <c:symbol val="none"/>
        </c:marker>
      </c:pivotFmt>
      <c:pivotFmt>
        <c:idx val="1"/>
        <c:marker>
          <c:symbol val="none"/>
        </c:marker>
      </c:pivotFmt>
      <c:pivotFmt>
        <c:idx val="2"/>
        <c:marker>
          <c:symbol val="none"/>
        </c:marker>
        <c:dLbl>
          <c:idx val="0"/>
          <c:showLegendKey val="0"/>
          <c:showVal val="1"/>
          <c:showCatName val="0"/>
          <c:showSerName val="0"/>
          <c:showPercent val="0"/>
          <c:showBubbleSize val="0"/>
        </c:dLbl>
      </c:pivotFmt>
      <c:pivotFmt>
        <c:idx val="3"/>
        <c:marker>
          <c:symbol val="none"/>
        </c:marker>
        <c:dLbl>
          <c:idx val="0"/>
          <c:spPr/>
          <c:txPr>
            <a:bodyPr/>
            <a:lstStyle/>
            <a:p>
              <a:pPr>
                <a:defRPr/>
              </a:pPr>
              <a:endParaRPr lang="en-US"/>
            </a:p>
          </c:txPr>
          <c:showLegendKey val="0"/>
          <c:showVal val="1"/>
          <c:showCatName val="0"/>
          <c:showSerName val="0"/>
          <c:showPercent val="0"/>
          <c:showBubbleSize val="0"/>
        </c:dLbl>
      </c:pivotFmt>
      <c:pivotFmt>
        <c:idx val="4"/>
        <c:marker>
          <c:symbol val="none"/>
        </c:marker>
      </c:pivotFmt>
      <c:pivotFmt>
        <c:idx val="5"/>
        <c:marker>
          <c:symbol val="none"/>
        </c:marker>
        <c:dLbl>
          <c:idx val="0"/>
          <c:showLegendKey val="0"/>
          <c:showVal val="1"/>
          <c:showCatName val="0"/>
          <c:showSerName val="0"/>
          <c:showPercent val="0"/>
          <c:showBubbleSize val="0"/>
        </c:dLbl>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dLbl>
          <c:idx val="0"/>
          <c:showLegendKey val="0"/>
          <c:showVal val="1"/>
          <c:showCatName val="0"/>
          <c:showSerName val="0"/>
          <c:showPercent val="0"/>
          <c:showBubbleSize val="0"/>
        </c:dLbl>
      </c:pivotFmt>
      <c:pivotFmt>
        <c:idx val="14"/>
        <c:marker>
          <c:symbol val="none"/>
        </c:marker>
        <c:dLbl>
          <c:idx val="0"/>
          <c:spPr/>
          <c:txPr>
            <a:bodyPr/>
            <a:lstStyle/>
            <a:p>
              <a:pPr>
                <a:defRPr/>
              </a:pPr>
              <a:endParaRPr lang="en-US"/>
            </a:p>
          </c:txPr>
          <c:showLegendKey val="0"/>
          <c:showVal val="1"/>
          <c:showCatName val="0"/>
          <c:showSerName val="0"/>
          <c:showPercent val="0"/>
          <c:showBubbleSize val="0"/>
        </c:dLbl>
      </c:pivotFmt>
      <c:pivotFmt>
        <c:idx val="15"/>
        <c:marker>
          <c:symbol val="none"/>
        </c:marker>
        <c:dLbl>
          <c:idx val="0"/>
          <c:spPr/>
          <c:txPr>
            <a:bodyPr/>
            <a:lstStyle/>
            <a:p>
              <a:pPr>
                <a:defRPr/>
              </a:pPr>
              <a:endParaRPr lang="en-US"/>
            </a:p>
          </c:txPr>
          <c:showLegendKey val="0"/>
          <c:showVal val="1"/>
          <c:showCatName val="0"/>
          <c:showSerName val="0"/>
          <c:showPercent val="0"/>
          <c:showBubbleSize val="0"/>
        </c:dLbl>
      </c:pivotFmt>
      <c:pivotFmt>
        <c:idx val="16"/>
        <c:marker>
          <c:symbol val="none"/>
        </c:marker>
        <c:dLbl>
          <c:idx val="0"/>
          <c:spPr/>
          <c:txPr>
            <a:bodyPr/>
            <a:lstStyle/>
            <a:p>
              <a:pPr>
                <a:defRPr/>
              </a:pPr>
              <a:endParaRPr lang="en-US"/>
            </a:p>
          </c:txPr>
          <c:showLegendKey val="0"/>
          <c:showVal val="1"/>
          <c:showCatName val="0"/>
          <c:showSerName val="0"/>
          <c:showPercent val="0"/>
          <c:showBubbleSize val="0"/>
        </c:dLbl>
      </c:pivotFmt>
      <c:pivotFmt>
        <c:idx val="17"/>
        <c:marker>
          <c:symbol val="none"/>
        </c:marker>
        <c:dLbl>
          <c:idx val="0"/>
          <c:spPr/>
          <c:txPr>
            <a:bodyPr/>
            <a:lstStyle/>
            <a:p>
              <a:pPr>
                <a:defRPr/>
              </a:pPr>
              <a:endParaRPr lang="en-US"/>
            </a:p>
          </c:txPr>
          <c:showLegendKey val="0"/>
          <c:showVal val="1"/>
          <c:showCatName val="0"/>
          <c:showSerName val="0"/>
          <c:showPercent val="0"/>
          <c:showBubbleSize val="0"/>
        </c:dLbl>
      </c:pivotFmt>
      <c:pivotFmt>
        <c:idx val="18"/>
        <c:marker>
          <c:symbol val="none"/>
        </c:marker>
        <c:dLbl>
          <c:idx val="0"/>
          <c:spPr/>
          <c:txPr>
            <a:bodyPr/>
            <a:lstStyle/>
            <a:p>
              <a:pPr>
                <a:defRPr/>
              </a:pPr>
              <a:endParaRPr lang="en-US"/>
            </a:p>
          </c:txPr>
          <c:showLegendKey val="0"/>
          <c:showVal val="1"/>
          <c:showCatName val="0"/>
          <c:showSerName val="0"/>
          <c:showPercent val="0"/>
          <c:showBubbleSize val="0"/>
        </c:dLbl>
      </c:pivotFmt>
      <c:pivotFmt>
        <c:idx val="19"/>
        <c:marker>
          <c:symbol val="none"/>
        </c:marker>
        <c:dLbl>
          <c:idx val="0"/>
          <c:spPr/>
          <c:txPr>
            <a:bodyPr/>
            <a:lstStyle/>
            <a:p>
              <a:pPr>
                <a:defRPr/>
              </a:pPr>
              <a:endParaRPr lang="en-US"/>
            </a:p>
          </c:txPr>
          <c:showLegendKey val="0"/>
          <c:showVal val="1"/>
          <c:showCatName val="0"/>
          <c:showSerName val="0"/>
          <c:showPercent val="0"/>
          <c:showBubbleSize val="0"/>
        </c:dLbl>
      </c:pivotFmt>
      <c:pivotFmt>
        <c:idx val="20"/>
        <c:marker>
          <c:symbol val="none"/>
        </c:marker>
        <c:dLbl>
          <c:idx val="0"/>
          <c:spPr/>
          <c:txPr>
            <a:bodyPr/>
            <a:lstStyle/>
            <a:p>
              <a:pPr>
                <a:defRPr/>
              </a:pPr>
              <a:endParaRPr lang="en-US"/>
            </a:p>
          </c:txPr>
          <c:showLegendKey val="0"/>
          <c:showVal val="1"/>
          <c:showCatName val="0"/>
          <c:showSerName val="0"/>
          <c:showPercent val="0"/>
          <c:showBubbleSize val="0"/>
        </c:dLbl>
      </c:pivotFmt>
      <c:pivotFmt>
        <c:idx val="21"/>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'EARLY INITIATION'!$B$1:$B$2</c:f>
              <c:strCache>
                <c:ptCount val="1"/>
                <c:pt idx="0">
                  <c:v>CDHS 2000</c:v>
                </c:pt>
              </c:strCache>
            </c:strRef>
          </c:tx>
          <c:invertIfNegative val="0"/>
          <c:cat>
            <c:strRef>
              <c:f>'EARLY INITIATION'!$A$3:$A$4</c:f>
              <c:strCache>
                <c:ptCount val="2"/>
                <c:pt idx="0">
                  <c:v>Breastfeeding within 1 day</c:v>
                </c:pt>
                <c:pt idx="1">
                  <c:v>Breastfeeding within 1 hour</c:v>
                </c:pt>
              </c:strCache>
            </c:strRef>
          </c:cat>
          <c:val>
            <c:numRef>
              <c:f>'EARLY INITIATION'!$B$3:$B$4</c:f>
              <c:numCache>
                <c:formatCode>General</c:formatCode>
                <c:ptCount val="2"/>
                <c:pt idx="0">
                  <c:v>24.4</c:v>
                </c:pt>
                <c:pt idx="1">
                  <c:v>11</c:v>
                </c:pt>
              </c:numCache>
            </c:numRef>
          </c:val>
        </c:ser>
        <c:ser>
          <c:idx val="1"/>
          <c:order val="1"/>
          <c:tx>
            <c:strRef>
              <c:f>'EARLY INITIATION'!$C$1:$C$2</c:f>
              <c:strCache>
                <c:ptCount val="1"/>
                <c:pt idx="0">
                  <c:v>CDHS 2005</c:v>
                </c:pt>
              </c:strCache>
            </c:strRef>
          </c:tx>
          <c:invertIfNegative val="0"/>
          <c:cat>
            <c:strRef>
              <c:f>'EARLY INITIATION'!$A$3:$A$4</c:f>
              <c:strCache>
                <c:ptCount val="2"/>
                <c:pt idx="0">
                  <c:v>Breastfeeding within 1 day</c:v>
                </c:pt>
                <c:pt idx="1">
                  <c:v>Breastfeeding within 1 hour</c:v>
                </c:pt>
              </c:strCache>
            </c:strRef>
          </c:cat>
          <c:val>
            <c:numRef>
              <c:f>'EARLY INITIATION'!$C$3:$C$4</c:f>
              <c:numCache>
                <c:formatCode>General</c:formatCode>
                <c:ptCount val="2"/>
                <c:pt idx="0">
                  <c:v>68.3</c:v>
                </c:pt>
                <c:pt idx="1">
                  <c:v>35.1</c:v>
                </c:pt>
              </c:numCache>
            </c:numRef>
          </c:val>
        </c:ser>
        <c:ser>
          <c:idx val="2"/>
          <c:order val="2"/>
          <c:tx>
            <c:strRef>
              <c:f>'EARLY INITIATION'!$D$1:$D$2</c:f>
              <c:strCache>
                <c:ptCount val="1"/>
                <c:pt idx="0">
                  <c:v>CSES 2009</c:v>
                </c:pt>
              </c:strCache>
            </c:strRef>
          </c:tx>
          <c:invertIfNegative val="0"/>
          <c:cat>
            <c:strRef>
              <c:f>'EARLY INITIATION'!$A$3:$A$4</c:f>
              <c:strCache>
                <c:ptCount val="2"/>
                <c:pt idx="0">
                  <c:v>Breastfeeding within 1 day</c:v>
                </c:pt>
                <c:pt idx="1">
                  <c:v>Breastfeeding within 1 hour</c:v>
                </c:pt>
              </c:strCache>
            </c:strRef>
          </c:cat>
          <c:val>
            <c:numRef>
              <c:f>'EARLY INITIATION'!$D$3:$D$4</c:f>
              <c:numCache>
                <c:formatCode>General</c:formatCode>
                <c:ptCount val="2"/>
                <c:pt idx="0">
                  <c:v>88.9</c:v>
                </c:pt>
                <c:pt idx="1">
                  <c:v>32.4</c:v>
                </c:pt>
              </c:numCache>
            </c:numRef>
          </c:val>
        </c:ser>
        <c:ser>
          <c:idx val="3"/>
          <c:order val="3"/>
          <c:tx>
            <c:strRef>
              <c:f>'EARLY INITIATION'!$E$1:$E$2</c:f>
              <c:strCache>
                <c:ptCount val="1"/>
                <c:pt idx="0">
                  <c:v>CDHS 2010</c:v>
                </c:pt>
              </c:strCache>
            </c:strRef>
          </c:tx>
          <c:invertIfNegative val="0"/>
          <c:cat>
            <c:strRef>
              <c:f>'EARLY INITIATION'!$A$3:$A$4</c:f>
              <c:strCache>
                <c:ptCount val="2"/>
                <c:pt idx="0">
                  <c:v>Breastfeeding within 1 day</c:v>
                </c:pt>
                <c:pt idx="1">
                  <c:v>Breastfeeding within 1 hour</c:v>
                </c:pt>
              </c:strCache>
            </c:strRef>
          </c:cat>
          <c:val>
            <c:numRef>
              <c:f>'EARLY INITIATION'!$E$3:$E$4</c:f>
              <c:numCache>
                <c:formatCode>General</c:formatCode>
                <c:ptCount val="2"/>
                <c:pt idx="0">
                  <c:v>88.8</c:v>
                </c:pt>
                <c:pt idx="1">
                  <c:v>65.2</c:v>
                </c:pt>
              </c:numCache>
            </c:numRef>
          </c:val>
        </c:ser>
        <c:dLbls>
          <c:showLegendKey val="0"/>
          <c:showVal val="1"/>
          <c:showCatName val="0"/>
          <c:showSerName val="0"/>
          <c:showPercent val="0"/>
          <c:showBubbleSize val="0"/>
        </c:dLbls>
        <c:gapWidth val="150"/>
        <c:overlap val="-25"/>
        <c:axId val="25676416"/>
        <c:axId val="25371008"/>
      </c:barChart>
      <c:catAx>
        <c:axId val="25676416"/>
        <c:scaling>
          <c:orientation val="minMax"/>
        </c:scaling>
        <c:delete val="0"/>
        <c:axPos val="b"/>
        <c:majorTickMark val="none"/>
        <c:minorTickMark val="none"/>
        <c:tickLblPos val="nextTo"/>
        <c:crossAx val="25371008"/>
        <c:crosses val="autoZero"/>
        <c:auto val="1"/>
        <c:lblAlgn val="ctr"/>
        <c:lblOffset val="100"/>
        <c:noMultiLvlLbl val="0"/>
      </c:catAx>
      <c:valAx>
        <c:axId val="25371008"/>
        <c:scaling>
          <c:orientation val="minMax"/>
        </c:scaling>
        <c:delete val="1"/>
        <c:axPos val="l"/>
        <c:numFmt formatCode="General" sourceLinked="1"/>
        <c:majorTickMark val="out"/>
        <c:minorTickMark val="none"/>
        <c:tickLblPos val="none"/>
        <c:crossAx val="25676416"/>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TRENDS.xlsx]PRELACTEAL FEED!PivotTable4</c:name>
    <c:fmtId val="7"/>
  </c:pivotSource>
  <c:chart>
    <c:title>
      <c:tx>
        <c:rich>
          <a:bodyPr/>
          <a:lstStyle/>
          <a:p>
            <a:pPr>
              <a:defRPr sz="1100"/>
            </a:pPr>
            <a:r>
              <a:rPr lang="en-US" sz="1100" dirty="0"/>
              <a:t>Percentage</a:t>
            </a:r>
            <a:r>
              <a:rPr lang="en-US" sz="1100" baseline="0" dirty="0"/>
              <a:t> </a:t>
            </a:r>
            <a:r>
              <a:rPr lang="en-US" sz="1100" baseline="0" dirty="0" smtClean="0"/>
              <a:t>of last born children (from previous 5 years) receiving </a:t>
            </a:r>
            <a:r>
              <a:rPr lang="en-US" sz="1100" baseline="0" dirty="0"/>
              <a:t>a </a:t>
            </a:r>
            <a:r>
              <a:rPr lang="en-US" sz="1100" baseline="0" dirty="0" err="1"/>
              <a:t>prelacteal</a:t>
            </a:r>
            <a:r>
              <a:rPr lang="en-US" sz="1100" baseline="0" dirty="0"/>
              <a:t> feeding (such as </a:t>
            </a:r>
            <a:r>
              <a:rPr lang="en-US" sz="1100" baseline="0" dirty="0" err="1"/>
              <a:t>cheuu</a:t>
            </a:r>
            <a:r>
              <a:rPr lang="en-US" sz="1100" baseline="0" dirty="0"/>
              <a:t> </a:t>
            </a:r>
            <a:r>
              <a:rPr lang="en-US" sz="1100" baseline="0" dirty="0" err="1"/>
              <a:t>em</a:t>
            </a:r>
            <a:r>
              <a:rPr lang="en-US" sz="1100" baseline="0" dirty="0"/>
              <a:t>) from 2000-2010</a:t>
            </a:r>
            <a:endParaRPr lang="en-US" sz="1100" dirty="0"/>
          </a:p>
        </c:rich>
      </c:tx>
      <c:layout/>
      <c:overlay val="0"/>
    </c:title>
    <c:autoTitleDeleted val="0"/>
    <c:pivotFmts>
      <c:pivotFmt>
        <c:idx val="0"/>
        <c:dLbl>
          <c:idx val="0"/>
          <c:spPr/>
          <c:txPr>
            <a:bodyPr/>
            <a:lstStyle/>
            <a:p>
              <a:pPr>
                <a:defRPr/>
              </a:pPr>
              <a:endParaRPr lang="en-US"/>
            </a:p>
          </c:txPr>
          <c:showLegendKey val="0"/>
          <c:showVal val="1"/>
          <c:showCatName val="0"/>
          <c:showSerName val="0"/>
          <c:showPercent val="0"/>
          <c:showBubbleSize val="0"/>
        </c:dLbl>
      </c:pivotFmt>
      <c:pivotFmt>
        <c:idx val="1"/>
        <c:dLbl>
          <c:idx val="0"/>
          <c:layout>
            <c:manualLayout>
              <c:x val="-4.7281323877068536E-2"/>
              <c:y val="-5.0450450450450449E-2"/>
            </c:manualLayout>
          </c:layout>
          <c:showLegendKey val="0"/>
          <c:showVal val="1"/>
          <c:showCatName val="0"/>
          <c:showSerName val="0"/>
          <c:showPercent val="0"/>
          <c:showBubbleSize val="0"/>
        </c:dLbl>
      </c:pivotFmt>
      <c:pivotFmt>
        <c:idx val="2"/>
        <c:dLbl>
          <c:idx val="0"/>
          <c:layout>
            <c:manualLayout>
              <c:x val="-4.9645390070921988E-2"/>
              <c:y val="6.8468468468468463E-2"/>
            </c:manualLayout>
          </c:layout>
          <c:showLegendKey val="0"/>
          <c:showVal val="1"/>
          <c:showCatName val="0"/>
          <c:showSerName val="0"/>
          <c:showPercent val="0"/>
          <c:showBubbleSize val="0"/>
        </c:dLbl>
      </c:pivotFmt>
      <c:pivotFmt>
        <c:idx val="3"/>
        <c:dLbl>
          <c:idx val="0"/>
          <c:layout>
            <c:manualLayout>
              <c:x val="-4.2553191489361701E-2"/>
              <c:y val="5.0450450450450449E-2"/>
            </c:manualLayout>
          </c:layout>
          <c:showLegendKey val="0"/>
          <c:showVal val="1"/>
          <c:showCatName val="0"/>
          <c:showSerName val="0"/>
          <c:showPercent val="0"/>
          <c:showBubbleSize val="0"/>
        </c:dLbl>
      </c:pivotFmt>
      <c:pivotFmt>
        <c:idx val="4"/>
        <c:dLbl>
          <c:idx val="0"/>
          <c:spPr/>
          <c:txPr>
            <a:bodyPr/>
            <a:lstStyle/>
            <a:p>
              <a:pPr>
                <a:defRPr/>
              </a:pPr>
              <a:endParaRPr lang="en-US"/>
            </a:p>
          </c:txPr>
          <c:showLegendKey val="0"/>
          <c:showVal val="1"/>
          <c:showCatName val="0"/>
          <c:showSerName val="0"/>
          <c:showPercent val="0"/>
          <c:showBubbleSize val="0"/>
        </c:dLbl>
      </c:pivotFmt>
      <c:pivotFmt>
        <c:idx val="5"/>
        <c:dLbl>
          <c:idx val="0"/>
          <c:layout>
            <c:manualLayout>
              <c:x val="-4.7281323877068536E-2"/>
              <c:y val="-5.0450450450450449E-2"/>
            </c:manualLayout>
          </c:layout>
          <c:showLegendKey val="0"/>
          <c:showVal val="1"/>
          <c:showCatName val="0"/>
          <c:showSerName val="0"/>
          <c:showPercent val="0"/>
          <c:showBubbleSize val="0"/>
        </c:dLbl>
      </c:pivotFmt>
      <c:pivotFmt>
        <c:idx val="6"/>
        <c:dLbl>
          <c:idx val="0"/>
          <c:layout>
            <c:manualLayout>
              <c:x val="-4.9645390070921988E-2"/>
              <c:y val="6.8468468468468463E-2"/>
            </c:manualLayout>
          </c:layout>
          <c:showLegendKey val="0"/>
          <c:showVal val="1"/>
          <c:showCatName val="0"/>
          <c:showSerName val="0"/>
          <c:showPercent val="0"/>
          <c:showBubbleSize val="0"/>
        </c:dLbl>
      </c:pivotFmt>
      <c:pivotFmt>
        <c:idx val="7"/>
        <c:dLbl>
          <c:idx val="0"/>
          <c:layout>
            <c:manualLayout>
              <c:x val="-4.2553191489361701E-2"/>
              <c:y val="5.0450450450450449E-2"/>
            </c:manualLayout>
          </c:layout>
          <c:showLegendKey val="0"/>
          <c:showVal val="1"/>
          <c:showCatName val="0"/>
          <c:showSerName val="0"/>
          <c:showPercent val="0"/>
          <c:showBubbleSize val="0"/>
        </c:dLbl>
      </c:pivotFmt>
      <c:pivotFmt>
        <c:idx val="8"/>
        <c:dLbl>
          <c:idx val="0"/>
          <c:spPr/>
          <c:txPr>
            <a:bodyPr/>
            <a:lstStyle/>
            <a:p>
              <a:pPr>
                <a:defRPr/>
              </a:pPr>
              <a:endParaRPr lang="en-US"/>
            </a:p>
          </c:txPr>
          <c:showLegendKey val="0"/>
          <c:showVal val="1"/>
          <c:showCatName val="0"/>
          <c:showSerName val="0"/>
          <c:showPercent val="0"/>
          <c:showBubbleSize val="0"/>
        </c:dLbl>
      </c:pivotFmt>
      <c:pivotFmt>
        <c:idx val="9"/>
        <c:dLbl>
          <c:idx val="0"/>
          <c:layout>
            <c:manualLayout>
              <c:x val="-4.7281323877068536E-2"/>
              <c:y val="-5.0450450450450449E-2"/>
            </c:manualLayout>
          </c:layout>
          <c:showLegendKey val="0"/>
          <c:showVal val="1"/>
          <c:showCatName val="0"/>
          <c:showSerName val="0"/>
          <c:showPercent val="0"/>
          <c:showBubbleSize val="0"/>
        </c:dLbl>
      </c:pivotFmt>
      <c:pivotFmt>
        <c:idx val="10"/>
        <c:dLbl>
          <c:idx val="0"/>
          <c:layout>
            <c:manualLayout>
              <c:x val="-4.9645390070921988E-2"/>
              <c:y val="6.8468468468468463E-2"/>
            </c:manualLayout>
          </c:layout>
          <c:showLegendKey val="0"/>
          <c:showVal val="1"/>
          <c:showCatName val="0"/>
          <c:showSerName val="0"/>
          <c:showPercent val="0"/>
          <c:showBubbleSize val="0"/>
        </c:dLbl>
      </c:pivotFmt>
      <c:pivotFmt>
        <c:idx val="11"/>
        <c:dLbl>
          <c:idx val="0"/>
          <c:layout>
            <c:manualLayout>
              <c:x val="-4.2553191489361701E-2"/>
              <c:y val="5.0450450450450449E-2"/>
            </c:manualLayout>
          </c:layout>
          <c:showLegendKey val="0"/>
          <c:showVal val="1"/>
          <c:showCatName val="0"/>
          <c:showSerName val="0"/>
          <c:showPercent val="0"/>
          <c:showBubbleSize val="0"/>
        </c:dLbl>
      </c:pivotFmt>
    </c:pivotFmts>
    <c:plotArea>
      <c:layout/>
      <c:lineChart>
        <c:grouping val="standard"/>
        <c:varyColors val="0"/>
        <c:ser>
          <c:idx val="0"/>
          <c:order val="0"/>
          <c:tx>
            <c:strRef>
              <c:f>'PRELACTEAL FEED'!$B$3</c:f>
              <c:strCache>
                <c:ptCount val="1"/>
                <c:pt idx="0">
                  <c:v>Total</c:v>
                </c:pt>
              </c:strCache>
            </c:strRef>
          </c:tx>
          <c:dLbls>
            <c:dLbl>
              <c:idx val="0"/>
              <c:layout>
                <c:manualLayout>
                  <c:x val="-3.1705055559643827E-2"/>
                  <c:y val="-6.7863438711952051E-2"/>
                </c:manualLayout>
              </c:layout>
              <c:showLegendKey val="0"/>
              <c:showVal val="1"/>
              <c:showCatName val="0"/>
              <c:showSerName val="0"/>
              <c:showPercent val="0"/>
              <c:showBubbleSize val="0"/>
            </c:dLbl>
            <c:dLbl>
              <c:idx val="1"/>
              <c:layout>
                <c:manualLayout>
                  <c:x val="-4.6530281845610422E-2"/>
                  <c:y val="3.3642613703137855E-2"/>
                </c:manualLayout>
              </c:layout>
              <c:showLegendKey val="0"/>
              <c:showVal val="1"/>
              <c:showCatName val="0"/>
              <c:showSerName val="0"/>
              <c:showPercent val="0"/>
              <c:showBubbleSize val="0"/>
            </c:dLbl>
            <c:dLbl>
              <c:idx val="2"/>
              <c:layout>
                <c:manualLayout>
                  <c:x val="-4.2553191489361701E-2"/>
                  <c:y val="5.0450450450450449E-2"/>
                </c:manualLayout>
              </c:layout>
              <c:showLegendKey val="0"/>
              <c:showVal val="1"/>
              <c:showCatName val="0"/>
              <c:showSerName val="0"/>
              <c:showPercent val="0"/>
              <c:showBubbleSize val="0"/>
            </c:dLbl>
            <c:txPr>
              <a:bodyPr/>
              <a:lstStyle/>
              <a:p>
                <a:pPr>
                  <a:defRPr/>
                </a:pPr>
                <a:endParaRPr lang="en-US"/>
              </a:p>
            </c:txPr>
            <c:showLegendKey val="0"/>
            <c:showVal val="1"/>
            <c:showCatName val="0"/>
            <c:showSerName val="0"/>
            <c:showPercent val="0"/>
            <c:showBubbleSize val="0"/>
            <c:showLeaderLines val="0"/>
          </c:dLbls>
          <c:cat>
            <c:strRef>
              <c:f>'PRELACTEAL FEED'!$A$4:$A$7</c:f>
              <c:strCache>
                <c:ptCount val="3"/>
                <c:pt idx="0">
                  <c:v>CDHS 2000</c:v>
                </c:pt>
                <c:pt idx="1">
                  <c:v>CDHS 2005</c:v>
                </c:pt>
                <c:pt idx="2">
                  <c:v>CDHS 2010</c:v>
                </c:pt>
              </c:strCache>
            </c:strRef>
          </c:cat>
          <c:val>
            <c:numRef>
              <c:f>'PRELACTEAL FEED'!$B$4:$B$7</c:f>
              <c:numCache>
                <c:formatCode>General</c:formatCode>
                <c:ptCount val="3"/>
                <c:pt idx="0">
                  <c:v>57.2</c:v>
                </c:pt>
                <c:pt idx="1">
                  <c:v>55.7</c:v>
                </c:pt>
                <c:pt idx="2">
                  <c:v>20.6</c:v>
                </c:pt>
              </c:numCache>
            </c:numRef>
          </c:val>
          <c:smooth val="0"/>
        </c:ser>
        <c:dLbls>
          <c:showLegendKey val="0"/>
          <c:showVal val="1"/>
          <c:showCatName val="0"/>
          <c:showSerName val="0"/>
          <c:showPercent val="0"/>
          <c:showBubbleSize val="0"/>
        </c:dLbls>
        <c:marker val="1"/>
        <c:smooth val="0"/>
        <c:axId val="25393408"/>
        <c:axId val="25420928"/>
      </c:lineChart>
      <c:catAx>
        <c:axId val="25393408"/>
        <c:scaling>
          <c:orientation val="minMax"/>
        </c:scaling>
        <c:delete val="0"/>
        <c:axPos val="b"/>
        <c:majorTickMark val="none"/>
        <c:minorTickMark val="none"/>
        <c:tickLblPos val="nextTo"/>
        <c:crossAx val="25420928"/>
        <c:crosses val="autoZero"/>
        <c:auto val="1"/>
        <c:lblAlgn val="ctr"/>
        <c:lblOffset val="100"/>
        <c:noMultiLvlLbl val="0"/>
      </c:catAx>
      <c:valAx>
        <c:axId val="25420928"/>
        <c:scaling>
          <c:orientation val="minMax"/>
        </c:scaling>
        <c:delete val="0"/>
        <c:axPos val="l"/>
        <c:majorGridlines/>
        <c:numFmt formatCode="General" sourceLinked="1"/>
        <c:majorTickMark val="none"/>
        <c:minorTickMark val="none"/>
        <c:tickLblPos val="nextTo"/>
        <c:crossAx val="25393408"/>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TRENDS.xlsx]BF 0-5!PivotTable2</c:name>
    <c:fmtId val="6"/>
  </c:pivotSource>
  <c:chart>
    <c:title>
      <c:tx>
        <c:rich>
          <a:bodyPr/>
          <a:lstStyle/>
          <a:p>
            <a:pPr>
              <a:defRPr sz="1100"/>
            </a:pPr>
            <a:r>
              <a:rPr lang="en-US" sz="1100" dirty="0"/>
              <a:t>Percentage</a:t>
            </a:r>
            <a:r>
              <a:rPr lang="en-US" sz="1100" baseline="0" dirty="0"/>
              <a:t> of </a:t>
            </a:r>
            <a:r>
              <a:rPr lang="en-US" sz="1100" baseline="0" dirty="0" smtClean="0"/>
              <a:t>children 0-6 months </a:t>
            </a:r>
            <a:r>
              <a:rPr lang="en-US" sz="1100" baseline="0" dirty="0"/>
              <a:t>currently breastfeeding</a:t>
            </a:r>
            <a:endParaRPr lang="en-US" sz="1100" dirty="0"/>
          </a:p>
        </c:rich>
      </c:tx>
      <c:layout/>
      <c:overlay val="0"/>
    </c:title>
    <c:autoTitleDeleted val="0"/>
    <c:pivotFmts>
      <c:pivotFmt>
        <c:idx val="0"/>
        <c:dLbl>
          <c:idx val="0"/>
          <c:spPr/>
          <c:txPr>
            <a:bodyPr/>
            <a:lstStyle/>
            <a:p>
              <a:pPr>
                <a:defRPr/>
              </a:pPr>
              <a:endParaRPr lang="en-US"/>
            </a:p>
          </c:txPr>
          <c:showLegendKey val="0"/>
          <c:showVal val="1"/>
          <c:showCatName val="0"/>
          <c:showSerName val="0"/>
          <c:showPercent val="0"/>
          <c:showBubbleSize val="0"/>
        </c:dLbl>
      </c:pivotFmt>
      <c:pivotFmt>
        <c:idx val="1"/>
        <c:dLbl>
          <c:idx val="0"/>
          <c:layout>
            <c:manualLayout>
              <c:x val="-4.3478260869565216E-2"/>
              <c:y val="-5.9964726631393295E-2"/>
            </c:manualLayout>
          </c:layout>
          <c:showLegendKey val="0"/>
          <c:showVal val="1"/>
          <c:showCatName val="0"/>
          <c:showSerName val="0"/>
          <c:showPercent val="0"/>
          <c:showBubbleSize val="0"/>
        </c:dLbl>
      </c:pivotFmt>
      <c:pivotFmt>
        <c:idx val="2"/>
        <c:dLbl>
          <c:idx val="0"/>
          <c:layout>
            <c:manualLayout>
              <c:x val="-3.5196687370600416E-2"/>
              <c:y val="5.6437389770723101E-2"/>
            </c:manualLayout>
          </c:layout>
          <c:showLegendKey val="0"/>
          <c:showVal val="1"/>
          <c:showCatName val="0"/>
          <c:showSerName val="0"/>
          <c:showPercent val="0"/>
          <c:showBubbleSize val="0"/>
        </c:dLbl>
      </c:pivotFmt>
      <c:pivotFmt>
        <c:idx val="3"/>
        <c:dLbl>
          <c:idx val="0"/>
          <c:layout>
            <c:manualLayout>
              <c:x val="-4.1407867494824016E-2"/>
              <c:y val="5.6437389770723101E-2"/>
            </c:manualLayout>
          </c:layout>
          <c:showLegendKey val="0"/>
          <c:showVal val="1"/>
          <c:showCatName val="0"/>
          <c:showSerName val="0"/>
          <c:showPercent val="0"/>
          <c:showBubbleSize val="0"/>
        </c:dLbl>
      </c:pivotFmt>
      <c:pivotFmt>
        <c:idx val="4"/>
        <c:dLbl>
          <c:idx val="0"/>
          <c:layout>
            <c:manualLayout>
              <c:x val="-3.9337474120082816E-2"/>
              <c:y val="-4.585537918871252E-2"/>
            </c:manualLayout>
          </c:layout>
          <c:showLegendKey val="0"/>
          <c:showVal val="1"/>
          <c:showCatName val="0"/>
          <c:showSerName val="0"/>
          <c:showPercent val="0"/>
          <c:showBubbleSize val="0"/>
        </c:dLbl>
      </c:pivotFmt>
      <c:pivotFmt>
        <c:idx val="5"/>
        <c:dLbl>
          <c:idx val="0"/>
          <c:layout>
            <c:manualLayout>
              <c:x val="-4.1407867494824016E-2"/>
              <c:y val="-4.585537918871252E-2"/>
            </c:manualLayout>
          </c:layout>
          <c:showLegendKey val="0"/>
          <c:showVal val="1"/>
          <c:showCatName val="0"/>
          <c:showSerName val="0"/>
          <c:showPercent val="0"/>
          <c:showBubbleSize val="0"/>
        </c:dLbl>
      </c:pivotFmt>
      <c:pivotFmt>
        <c:idx val="6"/>
        <c:dLbl>
          <c:idx val="0"/>
          <c:spPr/>
          <c:txPr>
            <a:bodyPr/>
            <a:lstStyle/>
            <a:p>
              <a:pPr>
                <a:defRPr/>
              </a:pPr>
              <a:endParaRPr lang="en-US"/>
            </a:p>
          </c:txPr>
          <c:showLegendKey val="0"/>
          <c:showVal val="1"/>
          <c:showCatName val="0"/>
          <c:showSerName val="0"/>
          <c:showPercent val="0"/>
          <c:showBubbleSize val="0"/>
        </c:dLbl>
      </c:pivotFmt>
      <c:pivotFmt>
        <c:idx val="7"/>
        <c:dLbl>
          <c:idx val="0"/>
          <c:layout>
            <c:manualLayout>
              <c:x val="-4.3478260869565216E-2"/>
              <c:y val="-5.9964726631393295E-2"/>
            </c:manualLayout>
          </c:layout>
          <c:showLegendKey val="0"/>
          <c:showVal val="1"/>
          <c:showCatName val="0"/>
          <c:showSerName val="0"/>
          <c:showPercent val="0"/>
          <c:showBubbleSize val="0"/>
        </c:dLbl>
      </c:pivotFmt>
      <c:pivotFmt>
        <c:idx val="8"/>
        <c:dLbl>
          <c:idx val="0"/>
          <c:layout>
            <c:manualLayout>
              <c:x val="-3.5196687370600416E-2"/>
              <c:y val="5.6437389770723101E-2"/>
            </c:manualLayout>
          </c:layout>
          <c:showLegendKey val="0"/>
          <c:showVal val="1"/>
          <c:showCatName val="0"/>
          <c:showSerName val="0"/>
          <c:showPercent val="0"/>
          <c:showBubbleSize val="0"/>
        </c:dLbl>
      </c:pivotFmt>
      <c:pivotFmt>
        <c:idx val="9"/>
        <c:dLbl>
          <c:idx val="0"/>
          <c:layout>
            <c:manualLayout>
              <c:x val="-4.1407867494824016E-2"/>
              <c:y val="5.6437389770723101E-2"/>
            </c:manualLayout>
          </c:layout>
          <c:showLegendKey val="0"/>
          <c:showVal val="1"/>
          <c:showCatName val="0"/>
          <c:showSerName val="0"/>
          <c:showPercent val="0"/>
          <c:showBubbleSize val="0"/>
        </c:dLbl>
      </c:pivotFmt>
      <c:pivotFmt>
        <c:idx val="10"/>
        <c:dLbl>
          <c:idx val="0"/>
          <c:layout>
            <c:manualLayout>
              <c:x val="-4.1407867494824016E-2"/>
              <c:y val="-4.585537918871252E-2"/>
            </c:manualLayout>
          </c:layout>
          <c:showLegendKey val="0"/>
          <c:showVal val="1"/>
          <c:showCatName val="0"/>
          <c:showSerName val="0"/>
          <c:showPercent val="0"/>
          <c:showBubbleSize val="0"/>
        </c:dLbl>
      </c:pivotFmt>
      <c:pivotFmt>
        <c:idx val="11"/>
        <c:dLbl>
          <c:idx val="0"/>
          <c:layout>
            <c:manualLayout>
              <c:x val="-3.9337474120082816E-2"/>
              <c:y val="-4.585537918871252E-2"/>
            </c:manualLayout>
          </c:layout>
          <c:showLegendKey val="0"/>
          <c:showVal val="1"/>
          <c:showCatName val="0"/>
          <c:showSerName val="0"/>
          <c:showPercent val="0"/>
          <c:showBubbleSize val="0"/>
        </c:dLbl>
      </c:pivotFmt>
      <c:pivotFmt>
        <c:idx val="12"/>
        <c:dLbl>
          <c:idx val="0"/>
          <c:spPr/>
          <c:txPr>
            <a:bodyPr/>
            <a:lstStyle/>
            <a:p>
              <a:pPr>
                <a:defRPr/>
              </a:pPr>
              <a:endParaRPr lang="en-US"/>
            </a:p>
          </c:txPr>
          <c:showLegendKey val="0"/>
          <c:showVal val="1"/>
          <c:showCatName val="0"/>
          <c:showSerName val="0"/>
          <c:showPercent val="0"/>
          <c:showBubbleSize val="0"/>
        </c:dLbl>
      </c:pivotFmt>
      <c:pivotFmt>
        <c:idx val="13"/>
        <c:dLbl>
          <c:idx val="0"/>
          <c:layout>
            <c:manualLayout>
              <c:x val="-4.3478260869565216E-2"/>
              <c:y val="-5.9964726631393295E-2"/>
            </c:manualLayout>
          </c:layout>
          <c:showLegendKey val="0"/>
          <c:showVal val="1"/>
          <c:showCatName val="0"/>
          <c:showSerName val="0"/>
          <c:showPercent val="0"/>
          <c:showBubbleSize val="0"/>
        </c:dLbl>
      </c:pivotFmt>
      <c:pivotFmt>
        <c:idx val="14"/>
        <c:dLbl>
          <c:idx val="0"/>
          <c:layout>
            <c:manualLayout>
              <c:x val="-3.5196687370600416E-2"/>
              <c:y val="5.6437389770723101E-2"/>
            </c:manualLayout>
          </c:layout>
          <c:showLegendKey val="0"/>
          <c:showVal val="1"/>
          <c:showCatName val="0"/>
          <c:showSerName val="0"/>
          <c:showPercent val="0"/>
          <c:showBubbleSize val="0"/>
        </c:dLbl>
      </c:pivotFmt>
      <c:pivotFmt>
        <c:idx val="15"/>
        <c:dLbl>
          <c:idx val="0"/>
          <c:layout>
            <c:manualLayout>
              <c:x val="-4.1407867494824016E-2"/>
              <c:y val="5.6437389770723101E-2"/>
            </c:manualLayout>
          </c:layout>
          <c:showLegendKey val="0"/>
          <c:showVal val="1"/>
          <c:showCatName val="0"/>
          <c:showSerName val="0"/>
          <c:showPercent val="0"/>
          <c:showBubbleSize val="0"/>
        </c:dLbl>
      </c:pivotFmt>
      <c:pivotFmt>
        <c:idx val="16"/>
        <c:dLbl>
          <c:idx val="0"/>
          <c:layout>
            <c:manualLayout>
              <c:x val="-4.1407867494824016E-2"/>
              <c:y val="-4.585537918871252E-2"/>
            </c:manualLayout>
          </c:layout>
          <c:showLegendKey val="0"/>
          <c:showVal val="1"/>
          <c:showCatName val="0"/>
          <c:showSerName val="0"/>
          <c:showPercent val="0"/>
          <c:showBubbleSize val="0"/>
        </c:dLbl>
      </c:pivotFmt>
      <c:pivotFmt>
        <c:idx val="17"/>
        <c:dLbl>
          <c:idx val="0"/>
          <c:layout>
            <c:manualLayout>
              <c:x val="-3.9337474120082816E-2"/>
              <c:y val="-4.585537918871252E-2"/>
            </c:manualLayout>
          </c:layout>
          <c:showLegendKey val="0"/>
          <c:showVal val="1"/>
          <c:showCatName val="0"/>
          <c:showSerName val="0"/>
          <c:showPercent val="0"/>
          <c:showBubbleSize val="0"/>
        </c:dLbl>
      </c:pivotFmt>
    </c:pivotFmts>
    <c:plotArea>
      <c:layout/>
      <c:lineChart>
        <c:grouping val="standard"/>
        <c:varyColors val="0"/>
        <c:ser>
          <c:idx val="0"/>
          <c:order val="0"/>
          <c:tx>
            <c:strRef>
              <c:f>'BF 0-5'!$B$3</c:f>
              <c:strCache>
                <c:ptCount val="1"/>
                <c:pt idx="0">
                  <c:v>Total</c:v>
                </c:pt>
              </c:strCache>
            </c:strRef>
          </c:tx>
          <c:dLbls>
            <c:dLbl>
              <c:idx val="0"/>
              <c:layout>
                <c:manualLayout>
                  <c:x val="-4.3478260869565216E-2"/>
                  <c:y val="-5.9964726631393295E-2"/>
                </c:manualLayout>
              </c:layout>
              <c:showLegendKey val="0"/>
              <c:showVal val="1"/>
              <c:showCatName val="0"/>
              <c:showSerName val="0"/>
              <c:showPercent val="0"/>
              <c:showBubbleSize val="0"/>
            </c:dLbl>
            <c:dLbl>
              <c:idx val="1"/>
              <c:layout>
                <c:manualLayout>
                  <c:x val="-3.5196687370600416E-2"/>
                  <c:y val="5.6437389770723101E-2"/>
                </c:manualLayout>
              </c:layout>
              <c:showLegendKey val="0"/>
              <c:showVal val="1"/>
              <c:showCatName val="0"/>
              <c:showSerName val="0"/>
              <c:showPercent val="0"/>
              <c:showBubbleSize val="0"/>
            </c:dLbl>
            <c:dLbl>
              <c:idx val="2"/>
              <c:layout>
                <c:manualLayout>
                  <c:x val="-4.1407867494824016E-2"/>
                  <c:y val="5.6437389770723101E-2"/>
                </c:manualLayout>
              </c:layout>
              <c:showLegendKey val="0"/>
              <c:showVal val="1"/>
              <c:showCatName val="0"/>
              <c:showSerName val="0"/>
              <c:showPercent val="0"/>
              <c:showBubbleSize val="0"/>
            </c:dLbl>
            <c:dLbl>
              <c:idx val="3"/>
              <c:layout>
                <c:manualLayout>
                  <c:x val="-4.1407867494824016E-2"/>
                  <c:y val="-4.585537918871252E-2"/>
                </c:manualLayout>
              </c:layout>
              <c:showLegendKey val="0"/>
              <c:showVal val="1"/>
              <c:showCatName val="0"/>
              <c:showSerName val="0"/>
              <c:showPercent val="0"/>
              <c:showBubbleSize val="0"/>
            </c:dLbl>
            <c:dLbl>
              <c:idx val="4"/>
              <c:layout>
                <c:manualLayout>
                  <c:x val="-3.9337474120082816E-2"/>
                  <c:y val="-4.585537918871252E-2"/>
                </c:manualLayout>
              </c:layout>
              <c:showLegendKey val="0"/>
              <c:showVal val="1"/>
              <c:showCatName val="0"/>
              <c:showSerName val="0"/>
              <c:showPercent val="0"/>
              <c:showBubbleSize val="0"/>
            </c:dLbl>
            <c:txPr>
              <a:bodyPr/>
              <a:lstStyle/>
              <a:p>
                <a:pPr>
                  <a:defRPr/>
                </a:pPr>
                <a:endParaRPr lang="en-US"/>
              </a:p>
            </c:txPr>
            <c:showLegendKey val="0"/>
            <c:showVal val="1"/>
            <c:showCatName val="0"/>
            <c:showSerName val="0"/>
            <c:showPercent val="0"/>
            <c:showBubbleSize val="0"/>
            <c:showLeaderLines val="0"/>
          </c:dLbls>
          <c:cat>
            <c:strRef>
              <c:f>'BF 0-5'!$A$4:$A$9</c:f>
              <c:strCache>
                <c:ptCount val="5"/>
                <c:pt idx="0">
                  <c:v>CDHS 2000</c:v>
                </c:pt>
                <c:pt idx="1">
                  <c:v>CDHS 2005</c:v>
                </c:pt>
                <c:pt idx="2">
                  <c:v>CAS 2008</c:v>
                </c:pt>
                <c:pt idx="3">
                  <c:v>CSES 2009</c:v>
                </c:pt>
                <c:pt idx="4">
                  <c:v>CDHS 2010</c:v>
                </c:pt>
              </c:strCache>
            </c:strRef>
          </c:cat>
          <c:val>
            <c:numRef>
              <c:f>'BF 0-5'!$B$4:$B$9</c:f>
              <c:numCache>
                <c:formatCode>General</c:formatCode>
                <c:ptCount val="5"/>
                <c:pt idx="0">
                  <c:v>99</c:v>
                </c:pt>
                <c:pt idx="1">
                  <c:v>96.4</c:v>
                </c:pt>
                <c:pt idx="2">
                  <c:v>94.3</c:v>
                </c:pt>
                <c:pt idx="3">
                  <c:v>96.7</c:v>
                </c:pt>
                <c:pt idx="4">
                  <c:v>96.8</c:v>
                </c:pt>
              </c:numCache>
            </c:numRef>
          </c:val>
          <c:smooth val="0"/>
        </c:ser>
        <c:dLbls>
          <c:showLegendKey val="0"/>
          <c:showVal val="1"/>
          <c:showCatName val="0"/>
          <c:showSerName val="0"/>
          <c:showPercent val="0"/>
          <c:showBubbleSize val="0"/>
        </c:dLbls>
        <c:marker val="1"/>
        <c:smooth val="0"/>
        <c:axId val="25532672"/>
        <c:axId val="25560192"/>
      </c:lineChart>
      <c:catAx>
        <c:axId val="25532672"/>
        <c:scaling>
          <c:orientation val="minMax"/>
        </c:scaling>
        <c:delete val="0"/>
        <c:axPos val="b"/>
        <c:majorTickMark val="none"/>
        <c:minorTickMark val="none"/>
        <c:tickLblPos val="nextTo"/>
        <c:crossAx val="25560192"/>
        <c:crosses val="autoZero"/>
        <c:auto val="1"/>
        <c:lblAlgn val="ctr"/>
        <c:lblOffset val="100"/>
        <c:noMultiLvlLbl val="0"/>
      </c:catAx>
      <c:valAx>
        <c:axId val="25560192"/>
        <c:scaling>
          <c:orientation val="minMax"/>
          <c:min val="50"/>
        </c:scaling>
        <c:delete val="1"/>
        <c:axPos val="l"/>
        <c:numFmt formatCode="General" sourceLinked="1"/>
        <c:majorTickMark val="out"/>
        <c:minorTickMark val="none"/>
        <c:tickLblPos val="nextTo"/>
        <c:crossAx val="25532672"/>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TRENDS.xlsx]EXCLUSIVE BF!PivotTable3</c:name>
    <c:fmtId val="3"/>
  </c:pivotSource>
  <c:chart>
    <c:title>
      <c:tx>
        <c:rich>
          <a:bodyPr/>
          <a:lstStyle/>
          <a:p>
            <a:pPr>
              <a:defRPr sz="1100"/>
            </a:pPr>
            <a:r>
              <a:rPr lang="en-US" sz="1100" dirty="0"/>
              <a:t>Percentage of </a:t>
            </a:r>
            <a:r>
              <a:rPr lang="en-US" sz="1100" dirty="0" smtClean="0"/>
              <a:t>youngest </a:t>
            </a:r>
            <a:r>
              <a:rPr lang="en-US" sz="1100" dirty="0"/>
              <a:t>children 0-5 </a:t>
            </a:r>
            <a:r>
              <a:rPr lang="en-US" sz="1100" dirty="0" smtClean="0"/>
              <a:t>months (living with mother) </a:t>
            </a:r>
            <a:r>
              <a:rPr lang="en-US" sz="1100" dirty="0"/>
              <a:t>exclusively breastfed in the past 24 hours</a:t>
            </a:r>
          </a:p>
        </c:rich>
      </c:tx>
      <c:layout/>
      <c:overlay val="0"/>
    </c:title>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dLbl>
      </c:pivotFmt>
      <c:pivotFmt>
        <c:idx val="1"/>
        <c:marker>
          <c:symbol val="none"/>
        </c:marker>
        <c:dLbl>
          <c:idx val="0"/>
          <c:spPr/>
          <c:txPr>
            <a:bodyPr/>
            <a:lstStyle/>
            <a:p>
              <a:pPr>
                <a:defRPr/>
              </a:pPr>
              <a:endParaRPr lang="en-US"/>
            </a:p>
          </c:txPr>
          <c:showLegendKey val="0"/>
          <c:showVal val="1"/>
          <c:showCatName val="0"/>
          <c:showSerName val="0"/>
          <c:showPercent val="0"/>
          <c:showBubbleSize val="0"/>
        </c:dLbl>
      </c:pivotFmt>
      <c:pivotFmt>
        <c:idx val="2"/>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'EXCLUSIVE BF'!$B$3</c:f>
              <c:strCache>
                <c:ptCount val="1"/>
                <c:pt idx="0">
                  <c:v>Total</c:v>
                </c:pt>
              </c:strCache>
            </c:strRef>
          </c:tx>
          <c:invertIfNegative val="0"/>
          <c:cat>
            <c:strRef>
              <c:f>'EXCLUSIVE BF'!$A$4:$A$8</c:f>
              <c:strCache>
                <c:ptCount val="4"/>
                <c:pt idx="0">
                  <c:v>CDHS 2000</c:v>
                </c:pt>
                <c:pt idx="1">
                  <c:v>CDHS 2005</c:v>
                </c:pt>
                <c:pt idx="2">
                  <c:v>CAS 2008</c:v>
                </c:pt>
                <c:pt idx="3">
                  <c:v>CDHS 2010</c:v>
                </c:pt>
              </c:strCache>
            </c:strRef>
          </c:cat>
          <c:val>
            <c:numRef>
              <c:f>'EXCLUSIVE BF'!$B$4:$B$8</c:f>
              <c:numCache>
                <c:formatCode>General</c:formatCode>
                <c:ptCount val="4"/>
                <c:pt idx="0">
                  <c:v>11.4</c:v>
                </c:pt>
                <c:pt idx="1">
                  <c:v>60</c:v>
                </c:pt>
                <c:pt idx="2">
                  <c:v>65.900000000000006</c:v>
                </c:pt>
                <c:pt idx="3">
                  <c:v>73.5</c:v>
                </c:pt>
              </c:numCache>
            </c:numRef>
          </c:val>
        </c:ser>
        <c:dLbls>
          <c:showLegendKey val="0"/>
          <c:showVal val="1"/>
          <c:showCatName val="0"/>
          <c:showSerName val="0"/>
          <c:showPercent val="0"/>
          <c:showBubbleSize val="0"/>
        </c:dLbls>
        <c:gapWidth val="150"/>
        <c:overlap val="-25"/>
        <c:axId val="25985408"/>
        <c:axId val="25986944"/>
      </c:barChart>
      <c:catAx>
        <c:axId val="25985408"/>
        <c:scaling>
          <c:orientation val="minMax"/>
        </c:scaling>
        <c:delete val="0"/>
        <c:axPos val="b"/>
        <c:majorTickMark val="none"/>
        <c:minorTickMark val="none"/>
        <c:tickLblPos val="nextTo"/>
        <c:crossAx val="25986944"/>
        <c:crosses val="autoZero"/>
        <c:auto val="1"/>
        <c:lblAlgn val="ctr"/>
        <c:lblOffset val="100"/>
        <c:noMultiLvlLbl val="0"/>
      </c:catAx>
      <c:valAx>
        <c:axId val="25986944"/>
        <c:scaling>
          <c:orientation val="minMax"/>
        </c:scaling>
        <c:delete val="1"/>
        <c:axPos val="l"/>
        <c:numFmt formatCode="General" sourceLinked="1"/>
        <c:majorTickMark val="out"/>
        <c:minorTickMark val="none"/>
        <c:tickLblPos val="nextTo"/>
        <c:crossAx val="25985408"/>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TRENDS.xlsx]BF +!PivotTable1</c:name>
    <c:fmtId val="3"/>
  </c:pivotSource>
  <c:chart>
    <c:title>
      <c:tx>
        <c:rich>
          <a:bodyPr/>
          <a:lstStyle/>
          <a:p>
            <a:pPr>
              <a:defRPr sz="1100"/>
            </a:pPr>
            <a:r>
              <a:rPr lang="en-US" sz="1100" dirty="0"/>
              <a:t>Percentage</a:t>
            </a:r>
            <a:r>
              <a:rPr lang="en-US" sz="1100" baseline="0" dirty="0"/>
              <a:t> of breastfed children 0-5 </a:t>
            </a:r>
            <a:r>
              <a:rPr lang="en-US" sz="1100" baseline="0" dirty="0" smtClean="0"/>
              <a:t>months (youngest child living with mother) </a:t>
            </a:r>
            <a:r>
              <a:rPr lang="en-US" sz="1100" baseline="0" dirty="0"/>
              <a:t>receiving additional food or </a:t>
            </a:r>
            <a:r>
              <a:rPr lang="en-US" sz="1100" baseline="0" dirty="0" smtClean="0"/>
              <a:t>drink in the past 24 hours </a:t>
            </a:r>
            <a:r>
              <a:rPr lang="en-US" sz="1100" baseline="0" dirty="0"/>
              <a:t>from 2000-2010</a:t>
            </a:r>
            <a:endParaRPr lang="en-US" sz="1100" dirty="0"/>
          </a:p>
        </c:rich>
      </c:tx>
      <c:layout/>
      <c:overlay val="0"/>
    </c:title>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dLbl>
      </c:pivotFmt>
      <c:pivotFmt>
        <c:idx val="1"/>
        <c:marker>
          <c:symbol val="none"/>
        </c:marker>
        <c:dLbl>
          <c:idx val="0"/>
          <c:spPr/>
          <c:txPr>
            <a:bodyPr/>
            <a:lstStyle/>
            <a:p>
              <a:pPr>
                <a:defRPr/>
              </a:pPr>
              <a:endParaRPr lang="en-US"/>
            </a:p>
          </c:txPr>
          <c:showLegendKey val="0"/>
          <c:showVal val="1"/>
          <c:showCatName val="0"/>
          <c:showSerName val="0"/>
          <c:showPercent val="0"/>
          <c:showBubbleSize val="0"/>
        </c:dLbl>
      </c:pivotFmt>
      <c:pivotFmt>
        <c:idx val="2"/>
        <c:marker>
          <c:symbol val="none"/>
        </c:marker>
      </c:pivotFmt>
      <c:pivotFmt>
        <c:idx val="3"/>
        <c:marker>
          <c:symbol val="none"/>
        </c:marker>
        <c:dLbl>
          <c:idx val="0"/>
          <c:spPr/>
          <c:txPr>
            <a:bodyPr/>
            <a:lstStyle/>
            <a:p>
              <a:pPr>
                <a:defRPr/>
              </a:pPr>
              <a:endParaRPr lang="en-US"/>
            </a:p>
          </c:txPr>
          <c:showLegendKey val="0"/>
          <c:showVal val="1"/>
          <c:showCatName val="0"/>
          <c:showSerName val="0"/>
          <c:showPercent val="0"/>
          <c:showBubbleSize val="0"/>
        </c:dLbl>
      </c:pivotFmt>
      <c:pivotFmt>
        <c:idx val="4"/>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'BF +'!$B$3</c:f>
              <c:strCache>
                <c:ptCount val="1"/>
                <c:pt idx="0">
                  <c:v>Total</c:v>
                </c:pt>
              </c:strCache>
            </c:strRef>
          </c:tx>
          <c:invertIfNegative val="0"/>
          <c:cat>
            <c:multiLvlStrRef>
              <c:f>'BF +'!$A$4:$A$21</c:f>
              <c:multiLvlStrCache>
                <c:ptCount val="12"/>
                <c:lvl>
                  <c:pt idx="0">
                    <c:v>CDHS 2000</c:v>
                  </c:pt>
                  <c:pt idx="1">
                    <c:v>CDHS 2005</c:v>
                  </c:pt>
                  <c:pt idx="2">
                    <c:v>CAS 2008</c:v>
                  </c:pt>
                  <c:pt idx="3">
                    <c:v>CDHS 2010</c:v>
                  </c:pt>
                  <c:pt idx="4">
                    <c:v>CDHS 2000</c:v>
                  </c:pt>
                  <c:pt idx="5">
                    <c:v>CDHS 2005</c:v>
                  </c:pt>
                  <c:pt idx="6">
                    <c:v>CAS 2008</c:v>
                  </c:pt>
                  <c:pt idx="7">
                    <c:v>CDHS 2010</c:v>
                  </c:pt>
                  <c:pt idx="8">
                    <c:v>CDHS 2000</c:v>
                  </c:pt>
                  <c:pt idx="9">
                    <c:v>CDHS 2005</c:v>
                  </c:pt>
                  <c:pt idx="10">
                    <c:v>CAS 2008</c:v>
                  </c:pt>
                  <c:pt idx="11">
                    <c:v>CDHS 2010</c:v>
                  </c:pt>
                </c:lvl>
                <c:lvl>
                  <c:pt idx="0">
                    <c:v>BF + WATER</c:v>
                  </c:pt>
                  <c:pt idx="4">
                    <c:v>BF + MILK</c:v>
                  </c:pt>
                  <c:pt idx="8">
                    <c:v>BF + COMPLEMENTARY FOOD</c:v>
                  </c:pt>
                </c:lvl>
              </c:multiLvlStrCache>
            </c:multiLvlStrRef>
          </c:cat>
          <c:val>
            <c:numRef>
              <c:f>'BF +'!$B$4:$B$21</c:f>
              <c:numCache>
                <c:formatCode>General</c:formatCode>
                <c:ptCount val="12"/>
                <c:pt idx="0">
                  <c:v>64.400000000000006</c:v>
                </c:pt>
                <c:pt idx="1">
                  <c:v>22.4</c:v>
                </c:pt>
                <c:pt idx="2">
                  <c:v>12.1</c:v>
                </c:pt>
                <c:pt idx="3">
                  <c:v>9.1999999999999993</c:v>
                </c:pt>
                <c:pt idx="4">
                  <c:v>3.6</c:v>
                </c:pt>
                <c:pt idx="5">
                  <c:v>5.2</c:v>
                </c:pt>
                <c:pt idx="6">
                  <c:v>3.3</c:v>
                </c:pt>
                <c:pt idx="7">
                  <c:v>5.4</c:v>
                </c:pt>
                <c:pt idx="8">
                  <c:v>16.100000000000001</c:v>
                </c:pt>
                <c:pt idx="9">
                  <c:v>8.8000000000000007</c:v>
                </c:pt>
                <c:pt idx="10">
                  <c:v>12.2</c:v>
                </c:pt>
                <c:pt idx="11">
                  <c:v>7.2</c:v>
                </c:pt>
              </c:numCache>
            </c:numRef>
          </c:val>
        </c:ser>
        <c:dLbls>
          <c:showLegendKey val="0"/>
          <c:showVal val="1"/>
          <c:showCatName val="0"/>
          <c:showSerName val="0"/>
          <c:showPercent val="0"/>
          <c:showBubbleSize val="0"/>
        </c:dLbls>
        <c:gapWidth val="150"/>
        <c:overlap val="-25"/>
        <c:axId val="25712128"/>
        <c:axId val="25713664"/>
      </c:barChart>
      <c:catAx>
        <c:axId val="25712128"/>
        <c:scaling>
          <c:orientation val="minMax"/>
        </c:scaling>
        <c:delete val="0"/>
        <c:axPos val="b"/>
        <c:majorTickMark val="none"/>
        <c:minorTickMark val="none"/>
        <c:tickLblPos val="nextTo"/>
        <c:crossAx val="25713664"/>
        <c:crosses val="autoZero"/>
        <c:auto val="1"/>
        <c:lblAlgn val="ctr"/>
        <c:lblOffset val="100"/>
        <c:noMultiLvlLbl val="0"/>
      </c:catAx>
      <c:valAx>
        <c:axId val="25713664"/>
        <c:scaling>
          <c:orientation val="minMax"/>
        </c:scaling>
        <c:delete val="1"/>
        <c:axPos val="l"/>
        <c:numFmt formatCode="General" sourceLinked="1"/>
        <c:majorTickMark val="none"/>
        <c:minorTickMark val="none"/>
        <c:tickLblPos val="nextTo"/>
        <c:crossAx val="25712128"/>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[NUTRITION HH SURVEY TRENDS.xlsx]WOMAN ANTHRO!PivotTable1</c:name>
    <c:fmtId val="11"/>
  </c:pivotSource>
  <c:chart>
    <c:title>
      <c:tx>
        <c:rich>
          <a:bodyPr/>
          <a:lstStyle/>
          <a:p>
            <a:pPr>
              <a:defRPr lang="ko-KR" sz="1200" b="1" i="0" u="none" strike="noStrike" baseline="0">
                <a:solidFill>
                  <a:srgbClr val="000000"/>
                </a:solidFill>
                <a:latin typeface="Arial"/>
                <a:ea typeface="Arial"/>
                <a:cs typeface="Arial"/>
              </a:defRPr>
            </a:pPr>
            <a:r>
              <a:rPr lang="en-US"/>
              <a:t>Percent of thin women age 15-49</a:t>
            </a:r>
            <a:r>
              <a:rPr lang="en-US" baseline="0"/>
              <a:t> (pregnant women excluded)</a:t>
            </a:r>
            <a:endParaRPr lang="en-US"/>
          </a:p>
        </c:rich>
      </c:tx>
      <c:layout/>
      <c:overlay val="0"/>
      <c:spPr>
        <a:noFill/>
        <a:ln w="25400">
          <a:noFill/>
        </a:ln>
      </c:spPr>
    </c:title>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dLbl>
      </c:pivotFmt>
      <c:pivotFmt>
        <c:idx val="1"/>
        <c:marker>
          <c:symbol val="none"/>
        </c:marker>
        <c:dLbl>
          <c:idx val="0"/>
          <c:spPr/>
          <c:txPr>
            <a:bodyPr/>
            <a:lstStyle/>
            <a:p>
              <a:pPr>
                <a:defRPr/>
              </a:pPr>
              <a:endParaRPr lang="en-US"/>
            </a:p>
          </c:txPr>
          <c:showLegendKey val="0"/>
          <c:showVal val="1"/>
          <c:showCatName val="0"/>
          <c:showSerName val="0"/>
          <c:showPercent val="0"/>
          <c:showBubbleSize val="0"/>
        </c:dLbl>
      </c:pivotFmt>
      <c:pivotFmt>
        <c:idx val="2"/>
        <c:marker>
          <c:symbol val="none"/>
        </c:marker>
        <c:dLbl>
          <c:idx val="0"/>
          <c:spPr/>
          <c:txPr>
            <a:bodyPr/>
            <a:lstStyle/>
            <a:p>
              <a:pPr>
                <a:defRPr/>
              </a:pPr>
              <a:endParaRPr lang="en-US"/>
            </a:p>
          </c:txPr>
          <c:showLegendKey val="0"/>
          <c:showVal val="1"/>
          <c:showCatName val="0"/>
          <c:showSerName val="0"/>
          <c:showPercent val="0"/>
          <c:showBubbleSize val="0"/>
        </c:dLbl>
      </c:pivotFmt>
      <c:pivotFmt>
        <c:idx val="3"/>
        <c:marker>
          <c:symbol val="none"/>
        </c:marker>
        <c:dLbl>
          <c:idx val="0"/>
          <c:spPr/>
          <c:txPr>
            <a:bodyPr/>
            <a:lstStyle/>
            <a:p>
              <a:pPr>
                <a:defRPr/>
              </a:pPr>
              <a:endParaRPr lang="en-US"/>
            </a:p>
          </c:txPr>
          <c:showLegendKey val="0"/>
          <c:showVal val="1"/>
          <c:showCatName val="0"/>
          <c:showSerName val="0"/>
          <c:showPercent val="0"/>
          <c:showBubbleSize val="0"/>
        </c:dLbl>
      </c:pivotFmt>
      <c:pivotFmt>
        <c:idx val="4"/>
        <c:marker>
          <c:symbol val="none"/>
        </c:marker>
        <c:dLbl>
          <c:idx val="0"/>
          <c:spPr/>
          <c:txPr>
            <a:bodyPr/>
            <a:lstStyle/>
            <a:p>
              <a:pPr>
                <a:defRPr/>
              </a:pPr>
              <a:endParaRPr lang="en-US"/>
            </a:p>
          </c:txPr>
          <c:showLegendKey val="0"/>
          <c:showVal val="1"/>
          <c:showCatName val="0"/>
          <c:showSerName val="0"/>
          <c:showPercent val="0"/>
          <c:showBubbleSize val="0"/>
        </c:dLbl>
      </c:pivotFmt>
      <c:pivotFmt>
        <c:idx val="5"/>
        <c:marker>
          <c:symbol val="none"/>
        </c:marker>
        <c:dLbl>
          <c:idx val="0"/>
          <c:spPr/>
          <c:txPr>
            <a:bodyPr/>
            <a:lstStyle/>
            <a:p>
              <a:pPr>
                <a:defRPr/>
              </a:pPr>
              <a:endParaRPr lang="en-US"/>
            </a:p>
          </c:txPr>
          <c:showLegendKey val="0"/>
          <c:showVal val="1"/>
          <c:showCatName val="0"/>
          <c:showSerName val="0"/>
          <c:showPercent val="0"/>
          <c:showBubbleSize val="0"/>
        </c:dLbl>
      </c:pivotFmt>
      <c:pivotFmt>
        <c:idx val="6"/>
        <c:marker>
          <c:symbol val="none"/>
        </c:marker>
        <c:dLbl>
          <c:idx val="0"/>
          <c:spPr/>
          <c:txPr>
            <a:bodyPr/>
            <a:lstStyle/>
            <a:p>
              <a:pPr>
                <a:defRPr/>
              </a:pPr>
              <a:endParaRPr lang="en-US"/>
            </a:p>
          </c:txPr>
          <c:showLegendKey val="0"/>
          <c:showVal val="1"/>
          <c:showCatName val="0"/>
          <c:showSerName val="0"/>
          <c:showPercent val="0"/>
          <c:showBubbleSize val="0"/>
        </c:dLbl>
      </c:pivotFmt>
      <c:pivotFmt>
        <c:idx val="7"/>
        <c:marker>
          <c:symbol val="none"/>
        </c:marker>
        <c:dLbl>
          <c:idx val="0"/>
          <c:spPr/>
          <c:txPr>
            <a:bodyPr/>
            <a:lstStyle/>
            <a:p>
              <a:pPr>
                <a:defRPr/>
              </a:pPr>
              <a:endParaRPr lang="en-US"/>
            </a:p>
          </c:txPr>
          <c:showLegendKey val="0"/>
          <c:showVal val="1"/>
          <c:showCatName val="0"/>
          <c:showSerName val="0"/>
          <c:showPercent val="0"/>
          <c:showBubbleSize val="0"/>
        </c:dLbl>
      </c:pivotFmt>
      <c:pivotFmt>
        <c:idx val="8"/>
        <c:marker>
          <c:symbol val="none"/>
        </c:marker>
        <c:dLbl>
          <c:idx val="0"/>
          <c:spPr/>
          <c:txPr>
            <a:bodyPr/>
            <a:lstStyle/>
            <a:p>
              <a:pPr>
                <a:defRPr/>
              </a:pPr>
              <a:endParaRPr lang="en-US"/>
            </a:p>
          </c:txPr>
          <c:showLegendKey val="0"/>
          <c:showVal val="1"/>
          <c:showCatName val="0"/>
          <c:showSerName val="0"/>
          <c:showPercent val="0"/>
          <c:showBubbleSize val="0"/>
        </c:dLbl>
      </c:pivotFmt>
      <c:pivotFmt>
        <c:idx val="9"/>
        <c:marker>
          <c:symbol val="none"/>
        </c:marker>
        <c:dLbl>
          <c:idx val="0"/>
          <c:spPr/>
          <c:txPr>
            <a:bodyPr/>
            <a:lstStyle/>
            <a:p>
              <a:pPr>
                <a:defRPr/>
              </a:pPr>
              <a:endParaRPr lang="en-US"/>
            </a:p>
          </c:txPr>
          <c:showLegendKey val="0"/>
          <c:showVal val="1"/>
          <c:showCatName val="0"/>
          <c:showSerName val="0"/>
          <c:showPercent val="0"/>
          <c:showBubbleSize val="0"/>
        </c:dLbl>
      </c:pivotFmt>
      <c:pivotFmt>
        <c:idx val="10"/>
        <c:marker>
          <c:symbol val="none"/>
        </c:marker>
        <c:dLbl>
          <c:idx val="0"/>
          <c:spPr/>
          <c:txPr>
            <a:bodyPr/>
            <a:lstStyle/>
            <a:p>
              <a:pPr>
                <a:defRPr/>
              </a:pPr>
              <a:endParaRPr lang="en-US"/>
            </a:p>
          </c:txPr>
          <c:showLegendKey val="0"/>
          <c:showVal val="1"/>
          <c:showCatName val="0"/>
          <c:showSerName val="0"/>
          <c:showPercent val="0"/>
          <c:showBubbleSize val="0"/>
        </c:dLbl>
      </c:pivotFmt>
      <c:pivotFmt>
        <c:idx val="11"/>
        <c:marker>
          <c:symbol val="none"/>
        </c:marker>
        <c:dLbl>
          <c:idx val="0"/>
          <c:spPr/>
          <c:txPr>
            <a:bodyPr/>
            <a:lstStyle/>
            <a:p>
              <a:pPr>
                <a:defRPr/>
              </a:pPr>
              <a:endParaRPr lang="en-US"/>
            </a:p>
          </c:txPr>
          <c:showLegendKey val="0"/>
          <c:showVal val="1"/>
          <c:showCatName val="0"/>
          <c:showSerName val="0"/>
          <c:showPercent val="0"/>
          <c:showBubbleSize val="0"/>
        </c:dLbl>
      </c:pivotFmt>
      <c:pivotFmt>
        <c:idx val="12"/>
        <c:marker>
          <c:symbol val="none"/>
        </c:marker>
        <c:dLbl>
          <c:idx val="0"/>
          <c:spPr/>
          <c:txPr>
            <a:bodyPr/>
            <a:lstStyle/>
            <a:p>
              <a:pPr>
                <a:defRPr/>
              </a:pPr>
              <a:endParaRPr lang="en-US"/>
            </a:p>
          </c:txPr>
          <c:showLegendKey val="0"/>
          <c:showVal val="1"/>
          <c:showCatName val="0"/>
          <c:showSerName val="0"/>
          <c:showPercent val="0"/>
          <c:showBubbleSize val="0"/>
        </c:dLbl>
      </c:pivotFmt>
      <c:pivotFmt>
        <c:idx val="13"/>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'WOMAN ANTHRO'!$B$3:$B$4</c:f>
              <c:strCache>
                <c:ptCount val="1"/>
                <c:pt idx="0">
                  <c:v>CDHS 2000</c:v>
                </c:pt>
              </c:strCache>
            </c:strRef>
          </c:tx>
          <c:invertIfNegative val="0"/>
          <c:cat>
            <c:strRef>
              <c:f>'WOMAN ANTHRO'!$A$5:$A$6</c:f>
              <c:strCache>
                <c:ptCount val="2"/>
                <c:pt idx="0">
                  <c:v>Sum of WOMAN BMI&lt;18.5</c:v>
                </c:pt>
                <c:pt idx="1">
                  <c:v>Sum of WOMAN HT&lt;145</c:v>
                </c:pt>
              </c:strCache>
            </c:strRef>
          </c:cat>
          <c:val>
            <c:numRef>
              <c:f>'WOMAN ANTHRO'!$B$5:$B$6</c:f>
              <c:numCache>
                <c:formatCode>General</c:formatCode>
                <c:ptCount val="2"/>
                <c:pt idx="0">
                  <c:v>20.7</c:v>
                </c:pt>
                <c:pt idx="1">
                  <c:v>5.5</c:v>
                </c:pt>
              </c:numCache>
            </c:numRef>
          </c:val>
        </c:ser>
        <c:ser>
          <c:idx val="1"/>
          <c:order val="1"/>
          <c:tx>
            <c:strRef>
              <c:f>'WOMAN ANTHRO'!$C$3:$C$4</c:f>
              <c:strCache>
                <c:ptCount val="1"/>
                <c:pt idx="0">
                  <c:v>CDHS 2005</c:v>
                </c:pt>
              </c:strCache>
            </c:strRef>
          </c:tx>
          <c:invertIfNegative val="0"/>
          <c:cat>
            <c:strRef>
              <c:f>'WOMAN ANTHRO'!$A$5:$A$6</c:f>
              <c:strCache>
                <c:ptCount val="2"/>
                <c:pt idx="0">
                  <c:v>Sum of WOMAN BMI&lt;18.5</c:v>
                </c:pt>
                <c:pt idx="1">
                  <c:v>Sum of WOMAN HT&lt;145</c:v>
                </c:pt>
              </c:strCache>
            </c:strRef>
          </c:cat>
          <c:val>
            <c:numRef>
              <c:f>'WOMAN ANTHRO'!$C$5:$C$6</c:f>
              <c:numCache>
                <c:formatCode>General</c:formatCode>
                <c:ptCount val="2"/>
                <c:pt idx="0">
                  <c:v>19.100000000000001</c:v>
                </c:pt>
                <c:pt idx="1">
                  <c:v>7.2</c:v>
                </c:pt>
              </c:numCache>
            </c:numRef>
          </c:val>
        </c:ser>
        <c:ser>
          <c:idx val="2"/>
          <c:order val="2"/>
          <c:tx>
            <c:strRef>
              <c:f>'WOMAN ANTHRO'!$D$3:$D$4</c:f>
              <c:strCache>
                <c:ptCount val="1"/>
                <c:pt idx="0">
                  <c:v>CAS 2008</c:v>
                </c:pt>
              </c:strCache>
            </c:strRef>
          </c:tx>
          <c:invertIfNegative val="0"/>
          <c:cat>
            <c:strRef>
              <c:f>'WOMAN ANTHRO'!$A$5:$A$6</c:f>
              <c:strCache>
                <c:ptCount val="2"/>
                <c:pt idx="0">
                  <c:v>Sum of WOMAN BMI&lt;18.5</c:v>
                </c:pt>
                <c:pt idx="1">
                  <c:v>Sum of WOMAN HT&lt;145</c:v>
                </c:pt>
              </c:strCache>
            </c:strRef>
          </c:cat>
          <c:val>
            <c:numRef>
              <c:f>'WOMAN ANTHRO'!$D$5:$D$6</c:f>
              <c:numCache>
                <c:formatCode>General</c:formatCode>
                <c:ptCount val="2"/>
                <c:pt idx="0">
                  <c:v>16.100000000000001</c:v>
                </c:pt>
                <c:pt idx="1">
                  <c:v>6.3</c:v>
                </c:pt>
              </c:numCache>
            </c:numRef>
          </c:val>
        </c:ser>
        <c:ser>
          <c:idx val="3"/>
          <c:order val="3"/>
          <c:tx>
            <c:strRef>
              <c:f>'WOMAN ANTHRO'!$E$3:$E$4</c:f>
              <c:strCache>
                <c:ptCount val="1"/>
                <c:pt idx="0">
                  <c:v>CDHS 2010</c:v>
                </c:pt>
              </c:strCache>
            </c:strRef>
          </c:tx>
          <c:invertIfNegative val="0"/>
          <c:cat>
            <c:strRef>
              <c:f>'WOMAN ANTHRO'!$A$5:$A$6</c:f>
              <c:strCache>
                <c:ptCount val="2"/>
                <c:pt idx="0">
                  <c:v>Sum of WOMAN BMI&lt;18.5</c:v>
                </c:pt>
                <c:pt idx="1">
                  <c:v>Sum of WOMAN HT&lt;145</c:v>
                </c:pt>
              </c:strCache>
            </c:strRef>
          </c:cat>
          <c:val>
            <c:numRef>
              <c:f>'WOMAN ANTHRO'!$E$5:$E$6</c:f>
              <c:numCache>
                <c:formatCode>General</c:formatCode>
                <c:ptCount val="2"/>
                <c:pt idx="0">
                  <c:v>19.100000000000001</c:v>
                </c:pt>
                <c:pt idx="1">
                  <c:v>6.3</c:v>
                </c:pt>
              </c:numCache>
            </c:numRef>
          </c:val>
        </c:ser>
        <c:dLbls>
          <c:showLegendKey val="0"/>
          <c:showVal val="1"/>
          <c:showCatName val="0"/>
          <c:showSerName val="0"/>
          <c:showPercent val="0"/>
          <c:showBubbleSize val="0"/>
        </c:dLbls>
        <c:gapWidth val="150"/>
        <c:overlap val="-25"/>
        <c:axId val="159474432"/>
        <c:axId val="159475968"/>
      </c:barChart>
      <c:catAx>
        <c:axId val="159474432"/>
        <c:scaling>
          <c:orientation val="minMax"/>
        </c:scaling>
        <c:delete val="0"/>
        <c:axPos val="b"/>
        <c:numFmt formatCode="General" sourceLinked="1"/>
        <c:majorTickMark val="none"/>
        <c:minorTickMark val="none"/>
        <c:tickLblPos val="nextTo"/>
        <c:crossAx val="159475968"/>
        <c:crosses val="autoZero"/>
        <c:auto val="1"/>
        <c:lblAlgn val="ctr"/>
        <c:lblOffset val="100"/>
        <c:tickLblSkip val="1"/>
        <c:tickMarkSkip val="1"/>
        <c:noMultiLvlLbl val="0"/>
      </c:catAx>
      <c:valAx>
        <c:axId val="159475968"/>
        <c:scaling>
          <c:orientation val="minMax"/>
        </c:scaling>
        <c:delete val="1"/>
        <c:axPos val="l"/>
        <c:numFmt formatCode="0%" sourceLinked="0"/>
        <c:majorTickMark val="none"/>
        <c:minorTickMark val="none"/>
        <c:tickLblPos val="none"/>
        <c:crossAx val="159474432"/>
        <c:crosses val="autoZero"/>
        <c:crossBetween val="between"/>
      </c:valAx>
      <c:spPr>
        <a:noFill/>
        <a:ln w="12700">
          <a:solidFill>
            <a:srgbClr val="808080"/>
          </a:solidFill>
          <a:prstDash val="solid"/>
        </a:ln>
      </c:spPr>
    </c:plotArea>
    <c:legend>
      <c:legendPos val="t"/>
      <c:layout/>
      <c:overlay val="0"/>
      <c:spPr>
        <a:solidFill>
          <a:srgbClr val="FFFFFF"/>
        </a:solidFill>
        <a:ln w="3175">
          <a:solidFill>
            <a:srgbClr val="000000"/>
          </a:solidFill>
          <a:prstDash val="solid"/>
        </a:ln>
      </c:spPr>
      <c:txPr>
        <a:bodyPr/>
        <a:lstStyle/>
        <a:p>
          <a:pPr>
            <a:defRPr lang="ko-KR" sz="92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TRENDS.xlsx]BOTTLE USE!PivotTable1</c:name>
    <c:fmtId val="4"/>
  </c:pivotSource>
  <c:chart>
    <c:title>
      <c:tx>
        <c:rich>
          <a:bodyPr/>
          <a:lstStyle/>
          <a:p>
            <a:pPr>
              <a:defRPr sz="1100"/>
            </a:pPr>
            <a:r>
              <a:rPr lang="en-US" sz="1100" dirty="0"/>
              <a:t>Percentage</a:t>
            </a:r>
            <a:r>
              <a:rPr lang="en-US" sz="1100" baseline="0" dirty="0"/>
              <a:t> of </a:t>
            </a:r>
            <a:r>
              <a:rPr lang="en-US" sz="1100" baseline="0" dirty="0" smtClean="0"/>
              <a:t>youngest children U-3 years of age </a:t>
            </a:r>
            <a:r>
              <a:rPr lang="en-US" sz="1100" baseline="0" dirty="0"/>
              <a:t>using a bottle from 2005-2010</a:t>
            </a:r>
            <a:endParaRPr lang="en-US" sz="1100" dirty="0"/>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dLbl>
          <c:idx val="0"/>
          <c:spPr/>
          <c:txPr>
            <a:bodyPr/>
            <a:lstStyle/>
            <a:p>
              <a:pPr>
                <a:defRPr/>
              </a:pPr>
              <a:endParaRPr lang="en-US"/>
            </a:p>
          </c:txPr>
          <c:showLegendKey val="0"/>
          <c:showVal val="1"/>
          <c:showCatName val="0"/>
          <c:showSerName val="0"/>
          <c:showPercent val="0"/>
          <c:showBubbleSize val="0"/>
        </c:dLbl>
      </c:pivotFmt>
      <c:pivotFmt>
        <c:idx val="4"/>
        <c:marker>
          <c:symbol val="none"/>
        </c:marker>
        <c:dLbl>
          <c:idx val="0"/>
          <c:spPr/>
          <c:txPr>
            <a:bodyPr/>
            <a:lstStyle/>
            <a:p>
              <a:pPr>
                <a:defRPr/>
              </a:pPr>
              <a:endParaRPr lang="en-US"/>
            </a:p>
          </c:txPr>
          <c:showLegendKey val="0"/>
          <c:showVal val="1"/>
          <c:showCatName val="0"/>
          <c:showSerName val="0"/>
          <c:showPercent val="0"/>
          <c:showBubbleSize val="0"/>
        </c:dLbl>
      </c:pivotFmt>
      <c:pivotFmt>
        <c:idx val="5"/>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'BOTTLE USE'!$B$3</c:f>
              <c:strCache>
                <c:ptCount val="1"/>
                <c:pt idx="0">
                  <c:v>Total</c:v>
                </c:pt>
              </c:strCache>
            </c:strRef>
          </c:tx>
          <c:invertIfNegative val="0"/>
          <c:cat>
            <c:multiLvlStrRef>
              <c:f>'BOTTLE USE'!$A$4:$A$11</c:f>
              <c:multiLvlStrCache>
                <c:ptCount val="4"/>
                <c:lvl>
                  <c:pt idx="0">
                    <c:v>CDHS 2005</c:v>
                  </c:pt>
                  <c:pt idx="1">
                    <c:v>CDHS 2010</c:v>
                  </c:pt>
                  <c:pt idx="2">
                    <c:v>CDHS 2005</c:v>
                  </c:pt>
                  <c:pt idx="3">
                    <c:v>CDHS 2010</c:v>
                  </c:pt>
                </c:lvl>
                <c:lvl>
                  <c:pt idx="0">
                    <c:v>BOTTLE USE 0-5 MONTHS</c:v>
                  </c:pt>
                  <c:pt idx="2">
                    <c:v>BOTTLE USE 6-9 MONTHS</c:v>
                  </c:pt>
                </c:lvl>
              </c:multiLvlStrCache>
            </c:multiLvlStrRef>
          </c:cat>
          <c:val>
            <c:numRef>
              <c:f>'BOTTLE USE'!$B$4:$B$11</c:f>
              <c:numCache>
                <c:formatCode>General</c:formatCode>
                <c:ptCount val="4"/>
                <c:pt idx="0">
                  <c:v>11</c:v>
                </c:pt>
                <c:pt idx="1">
                  <c:v>13.6</c:v>
                </c:pt>
                <c:pt idx="2">
                  <c:v>11.5</c:v>
                </c:pt>
                <c:pt idx="3">
                  <c:v>29.1</c:v>
                </c:pt>
              </c:numCache>
            </c:numRef>
          </c:val>
        </c:ser>
        <c:dLbls>
          <c:showLegendKey val="0"/>
          <c:showVal val="1"/>
          <c:showCatName val="0"/>
          <c:showSerName val="0"/>
          <c:showPercent val="0"/>
          <c:showBubbleSize val="0"/>
        </c:dLbls>
        <c:gapWidth val="150"/>
        <c:overlap val="-25"/>
        <c:axId val="25762048"/>
        <c:axId val="25784320"/>
      </c:barChart>
      <c:catAx>
        <c:axId val="25762048"/>
        <c:scaling>
          <c:orientation val="minMax"/>
        </c:scaling>
        <c:delete val="0"/>
        <c:axPos val="b"/>
        <c:majorTickMark val="none"/>
        <c:minorTickMark val="none"/>
        <c:tickLblPos val="nextTo"/>
        <c:crossAx val="25784320"/>
        <c:crosses val="autoZero"/>
        <c:auto val="1"/>
        <c:lblAlgn val="ctr"/>
        <c:lblOffset val="100"/>
        <c:noMultiLvlLbl val="0"/>
      </c:catAx>
      <c:valAx>
        <c:axId val="25784320"/>
        <c:scaling>
          <c:orientation val="minMax"/>
        </c:scaling>
        <c:delete val="1"/>
        <c:axPos val="l"/>
        <c:numFmt formatCode="General" sourceLinked="1"/>
        <c:majorTickMark val="out"/>
        <c:minorTickMark val="none"/>
        <c:tickLblPos val="nextTo"/>
        <c:crossAx val="25762048"/>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TRENDS.xlsx]TIMELY CF!PivotTable1</c:name>
    <c:fmtId val="3"/>
  </c:pivotSource>
  <c:chart>
    <c:title>
      <c:tx>
        <c:rich>
          <a:bodyPr/>
          <a:lstStyle/>
          <a:p>
            <a:pPr>
              <a:defRPr sz="1100"/>
            </a:pPr>
            <a:r>
              <a:rPr lang="en-US" sz="1100"/>
              <a:t>Percentage</a:t>
            </a:r>
            <a:r>
              <a:rPr lang="en-US" sz="1100" baseline="0"/>
              <a:t> of youngest children 6-9 months breastfeeding and receiving complementary food or not breastfeeding </a:t>
            </a:r>
            <a:endParaRPr lang="en-US" sz="1100"/>
          </a:p>
        </c:rich>
      </c:tx>
      <c:layout/>
      <c:overlay val="0"/>
    </c:title>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dLbl>
      </c:pivotFmt>
      <c:pivotFmt>
        <c:idx val="1"/>
        <c:marker>
          <c:symbol val="none"/>
        </c:marker>
        <c:dLbl>
          <c:idx val="0"/>
          <c:spPr/>
          <c:txPr>
            <a:bodyPr/>
            <a:lstStyle/>
            <a:p>
              <a:pPr>
                <a:defRPr/>
              </a:pPr>
              <a:endParaRPr lang="en-US"/>
            </a:p>
          </c:txPr>
          <c:showLegendKey val="0"/>
          <c:showVal val="1"/>
          <c:showCatName val="0"/>
          <c:showSerName val="0"/>
          <c:showPercent val="0"/>
          <c:showBubbleSize val="0"/>
        </c:dLbl>
      </c:pivotFmt>
      <c:pivotFmt>
        <c:idx val="2"/>
        <c:marker>
          <c:symbol val="none"/>
        </c:marker>
        <c:dLbl>
          <c:idx val="0"/>
          <c:spPr/>
          <c:txPr>
            <a:bodyPr/>
            <a:lstStyle/>
            <a:p>
              <a:pPr>
                <a:defRPr/>
              </a:pPr>
              <a:endParaRPr lang="en-US"/>
            </a:p>
          </c:txPr>
          <c:showLegendKey val="0"/>
          <c:showVal val="1"/>
          <c:showCatName val="0"/>
          <c:showSerName val="0"/>
          <c:showPercent val="0"/>
          <c:showBubbleSize val="0"/>
        </c:dLbl>
      </c:pivotFmt>
      <c:pivotFmt>
        <c:idx val="3"/>
      </c:pivotFmt>
      <c:pivotFmt>
        <c:idx val="4"/>
      </c:pivotFmt>
      <c:pivotFmt>
        <c:idx val="5"/>
        <c:marker>
          <c:symbol val="none"/>
        </c:marker>
        <c:dLbl>
          <c:idx val="0"/>
          <c:spPr/>
          <c:txPr>
            <a:bodyPr/>
            <a:lstStyle/>
            <a:p>
              <a:pPr>
                <a:defRPr/>
              </a:pPr>
              <a:endParaRPr lang="en-US"/>
            </a:p>
          </c:txPr>
          <c:showLegendKey val="0"/>
          <c:showVal val="1"/>
          <c:showCatName val="0"/>
          <c:showSerName val="0"/>
          <c:showPercent val="0"/>
          <c:showBubbleSize val="0"/>
        </c:dLbl>
      </c:pivotFmt>
      <c:pivotFmt>
        <c:idx val="6"/>
        <c:marker>
          <c:symbol val="none"/>
        </c:marker>
        <c:dLbl>
          <c:idx val="0"/>
          <c:spPr/>
          <c:txPr>
            <a:bodyPr/>
            <a:lstStyle/>
            <a:p>
              <a:pPr>
                <a:defRPr/>
              </a:pPr>
              <a:endParaRPr lang="en-US"/>
            </a:p>
          </c:txPr>
          <c:showLegendKey val="0"/>
          <c:showVal val="1"/>
          <c:showCatName val="0"/>
          <c:showSerName val="0"/>
          <c:showPercent val="0"/>
          <c:showBubbleSize val="0"/>
        </c:dLbl>
      </c:pivotFmt>
      <c:pivotFmt>
        <c:idx val="7"/>
        <c:marker>
          <c:symbol val="none"/>
        </c:marker>
        <c:dLbl>
          <c:idx val="0"/>
          <c:spPr/>
          <c:txPr>
            <a:bodyPr/>
            <a:lstStyle/>
            <a:p>
              <a:pPr>
                <a:defRPr/>
              </a:pPr>
              <a:endParaRPr lang="en-US"/>
            </a:p>
          </c:txPr>
          <c:showLegendKey val="0"/>
          <c:showVal val="1"/>
          <c:showCatName val="0"/>
          <c:showSerName val="0"/>
          <c:showPercent val="0"/>
          <c:showBubbleSize val="0"/>
        </c:dLbl>
      </c:pivotFmt>
      <c:pivotFmt>
        <c:idx val="8"/>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stacked"/>
        <c:varyColors val="0"/>
        <c:ser>
          <c:idx val="0"/>
          <c:order val="0"/>
          <c:tx>
            <c:strRef>
              <c:f>'TIMELY CF'!$B$3</c:f>
              <c:strCache>
                <c:ptCount val="1"/>
                <c:pt idx="0">
                  <c:v>BF + CF</c:v>
                </c:pt>
              </c:strCache>
            </c:strRef>
          </c:tx>
          <c:invertIfNegative val="0"/>
          <c:dLbls>
            <c:txPr>
              <a:bodyPr/>
              <a:lstStyle/>
              <a:p>
                <a:pPr>
                  <a:defRPr/>
                </a:pPr>
                <a:endParaRPr lang="en-US"/>
              </a:p>
            </c:txPr>
            <c:showLegendKey val="0"/>
            <c:showVal val="1"/>
            <c:showCatName val="0"/>
            <c:showSerName val="0"/>
            <c:showPercent val="0"/>
            <c:showBubbleSize val="0"/>
            <c:showLeaderLines val="0"/>
          </c:dLbls>
          <c:cat>
            <c:strRef>
              <c:f>'TIMELY CF'!$A$4:$A$8</c:f>
              <c:strCache>
                <c:ptCount val="4"/>
                <c:pt idx="0">
                  <c:v>CDHS 2000</c:v>
                </c:pt>
                <c:pt idx="1">
                  <c:v>CDHS 2005</c:v>
                </c:pt>
                <c:pt idx="2">
                  <c:v>CAS 2008</c:v>
                </c:pt>
                <c:pt idx="3">
                  <c:v>CDHS 2010</c:v>
                </c:pt>
              </c:strCache>
            </c:strRef>
          </c:cat>
          <c:val>
            <c:numRef>
              <c:f>'TIMELY CF'!$B$4:$B$8</c:f>
              <c:numCache>
                <c:formatCode>General</c:formatCode>
                <c:ptCount val="4"/>
                <c:pt idx="0">
                  <c:v>71.5</c:v>
                </c:pt>
                <c:pt idx="1">
                  <c:v>81.7</c:v>
                </c:pt>
                <c:pt idx="2">
                  <c:v>75.7</c:v>
                </c:pt>
                <c:pt idx="3">
                  <c:v>84.6</c:v>
                </c:pt>
              </c:numCache>
            </c:numRef>
          </c:val>
        </c:ser>
        <c:ser>
          <c:idx val="1"/>
          <c:order val="1"/>
          <c:tx>
            <c:strRef>
              <c:f>'TIMELY CF'!$C$3</c:f>
              <c:strCache>
                <c:ptCount val="1"/>
                <c:pt idx="0">
                  <c:v>Not BF</c:v>
                </c:pt>
              </c:strCache>
            </c:strRef>
          </c:tx>
          <c:invertIfNegative val="0"/>
          <c:dLbls>
            <c:txPr>
              <a:bodyPr/>
              <a:lstStyle/>
              <a:p>
                <a:pPr>
                  <a:defRPr/>
                </a:pPr>
                <a:endParaRPr lang="en-US"/>
              </a:p>
            </c:txPr>
            <c:showLegendKey val="0"/>
            <c:showVal val="1"/>
            <c:showCatName val="0"/>
            <c:showSerName val="0"/>
            <c:showPercent val="0"/>
            <c:showBubbleSize val="0"/>
            <c:showLeaderLines val="0"/>
          </c:dLbls>
          <c:cat>
            <c:strRef>
              <c:f>'TIMELY CF'!$A$4:$A$8</c:f>
              <c:strCache>
                <c:ptCount val="4"/>
                <c:pt idx="0">
                  <c:v>CDHS 2000</c:v>
                </c:pt>
                <c:pt idx="1">
                  <c:v>CDHS 2005</c:v>
                </c:pt>
                <c:pt idx="2">
                  <c:v>CAS 2008</c:v>
                </c:pt>
                <c:pt idx="3">
                  <c:v>CDHS 2010</c:v>
                </c:pt>
              </c:strCache>
            </c:strRef>
          </c:cat>
          <c:val>
            <c:numRef>
              <c:f>'TIMELY CF'!$C$4:$C$8</c:f>
              <c:numCache>
                <c:formatCode>General</c:formatCode>
                <c:ptCount val="4"/>
                <c:pt idx="0">
                  <c:v>6.6</c:v>
                </c:pt>
                <c:pt idx="1">
                  <c:v>4</c:v>
                </c:pt>
                <c:pt idx="2">
                  <c:v>10.7</c:v>
                </c:pt>
                <c:pt idx="3">
                  <c:v>5.5</c:v>
                </c:pt>
              </c:numCache>
            </c:numRef>
          </c:val>
        </c:ser>
        <c:dLbls>
          <c:showLegendKey val="0"/>
          <c:showVal val="0"/>
          <c:showCatName val="0"/>
          <c:showSerName val="0"/>
          <c:showPercent val="0"/>
          <c:showBubbleSize val="0"/>
        </c:dLbls>
        <c:gapWidth val="55"/>
        <c:overlap val="100"/>
        <c:axId val="25830912"/>
        <c:axId val="25832448"/>
      </c:barChart>
      <c:catAx>
        <c:axId val="25830912"/>
        <c:scaling>
          <c:orientation val="minMax"/>
        </c:scaling>
        <c:delete val="0"/>
        <c:axPos val="b"/>
        <c:majorTickMark val="none"/>
        <c:minorTickMark val="none"/>
        <c:tickLblPos val="nextTo"/>
        <c:crossAx val="25832448"/>
        <c:crosses val="autoZero"/>
        <c:auto val="1"/>
        <c:lblAlgn val="ctr"/>
        <c:lblOffset val="100"/>
        <c:noMultiLvlLbl val="0"/>
      </c:catAx>
      <c:valAx>
        <c:axId val="25832448"/>
        <c:scaling>
          <c:orientation val="minMax"/>
        </c:scaling>
        <c:delete val="0"/>
        <c:axPos val="l"/>
        <c:majorGridlines/>
        <c:numFmt formatCode="General" sourceLinked="1"/>
        <c:majorTickMark val="none"/>
        <c:minorTickMark val="none"/>
        <c:tickLblPos val="nextTo"/>
        <c:crossAx val="25830912"/>
        <c:crosses val="autoZero"/>
        <c:crossBetween val="between"/>
      </c:valAx>
    </c:plotArea>
    <c:legend>
      <c:legendPos val="r"/>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TRENDS.xlsx]CONTINUED BF!PivotTable5</c:name>
    <c:fmtId val="18"/>
  </c:pivotSource>
  <c:chart>
    <c:title>
      <c:tx>
        <c:rich>
          <a:bodyPr/>
          <a:lstStyle/>
          <a:p>
            <a:pPr>
              <a:defRPr sz="900"/>
            </a:pPr>
            <a:r>
              <a:rPr lang="en-US" sz="900"/>
              <a:t>Percent</a:t>
            </a:r>
            <a:r>
              <a:rPr lang="en-US" sz="900" baseline="0"/>
              <a:t>age of children currently breastfeeding from 2005-2010 by age</a:t>
            </a:r>
            <a:endParaRPr lang="en-US" sz="900"/>
          </a:p>
        </c:rich>
      </c:tx>
      <c:layout/>
      <c:overlay val="0"/>
    </c:title>
    <c:autoTitleDeleted val="0"/>
    <c:pivotFmts>
      <c:pivotFmt>
        <c:idx val="0"/>
        <c:dLbl>
          <c:idx val="0"/>
          <c:spPr/>
          <c:txPr>
            <a:bodyPr/>
            <a:lstStyle/>
            <a:p>
              <a:pPr>
                <a:defRPr/>
              </a:pPr>
              <a:endParaRPr lang="en-US"/>
            </a:p>
          </c:txPr>
          <c:showLegendKey val="0"/>
          <c:showVal val="1"/>
          <c:showCatName val="0"/>
          <c:showSerName val="0"/>
          <c:showPercent val="0"/>
          <c:showBubbleSize val="0"/>
        </c:dLbl>
      </c:pivotFmt>
      <c:pivotFmt>
        <c:idx val="1"/>
      </c:pivotFmt>
      <c:pivotFmt>
        <c:idx val="2"/>
      </c:pivotFmt>
      <c:pivotFmt>
        <c:idx val="3"/>
      </c:pivotFmt>
      <c:pivotFmt>
        <c:idx val="4"/>
      </c:pivotFmt>
      <c:pivotFmt>
        <c:idx val="5"/>
        <c:dLbl>
          <c:idx val="0"/>
          <c:spPr/>
          <c:txPr>
            <a:bodyPr/>
            <a:lstStyle/>
            <a:p>
              <a:pPr>
                <a:defRPr/>
              </a:pPr>
              <a:endParaRPr lang="en-US"/>
            </a:p>
          </c:txPr>
          <c:showLegendKey val="0"/>
          <c:showVal val="1"/>
          <c:showCatName val="0"/>
          <c:showSerName val="0"/>
          <c:showPercent val="0"/>
          <c:showBubbleSize val="0"/>
        </c:dLbl>
      </c:pivotFmt>
      <c:pivotFmt>
        <c:idx val="6"/>
        <c:marker>
          <c:symbol val="none"/>
        </c:marker>
        <c:dLbl>
          <c:idx val="0"/>
          <c:showLegendKey val="0"/>
          <c:showVal val="1"/>
          <c:showCatName val="0"/>
          <c:showSerName val="0"/>
          <c:showPercent val="0"/>
          <c:showBubbleSize val="0"/>
        </c:dLbl>
      </c:pivotFmt>
      <c:pivotFmt>
        <c:idx val="7"/>
        <c:marker>
          <c:symbol val="none"/>
        </c:marker>
        <c:dLbl>
          <c:idx val="0"/>
          <c:showLegendKey val="0"/>
          <c:showVal val="1"/>
          <c:showCatName val="0"/>
          <c:showSerName val="0"/>
          <c:showPercent val="0"/>
          <c:showBubbleSize val="0"/>
        </c:dLbl>
      </c:pivotFmt>
      <c:pivotFmt>
        <c:idx val="8"/>
        <c:marker>
          <c:symbol val="none"/>
        </c:marker>
        <c:dLbl>
          <c:idx val="0"/>
          <c:showLegendKey val="0"/>
          <c:showVal val="1"/>
          <c:showCatName val="0"/>
          <c:showSerName val="0"/>
          <c:showPercent val="0"/>
          <c:showBubbleSize val="0"/>
        </c:dLbl>
      </c:pivotFmt>
      <c:pivotFmt>
        <c:idx val="9"/>
        <c:marker>
          <c:symbol val="none"/>
        </c:marker>
        <c:dLbl>
          <c:idx val="0"/>
          <c:showLegendKey val="0"/>
          <c:showVal val="1"/>
          <c:showCatName val="0"/>
          <c:showSerName val="0"/>
          <c:showPercent val="0"/>
          <c:showBubbleSize val="0"/>
        </c:dLbl>
      </c:pivotFmt>
      <c:pivotFmt>
        <c:idx val="10"/>
        <c:marker>
          <c:symbol val="none"/>
        </c:marker>
        <c:dLbl>
          <c:idx val="0"/>
          <c:spPr/>
          <c:txPr>
            <a:bodyPr/>
            <a:lstStyle/>
            <a:p>
              <a:pPr>
                <a:defRPr/>
              </a:pPr>
              <a:endParaRPr lang="en-US"/>
            </a:p>
          </c:txPr>
          <c:showLegendKey val="0"/>
          <c:showVal val="1"/>
          <c:showCatName val="0"/>
          <c:showSerName val="0"/>
          <c:showPercent val="0"/>
          <c:showBubbleSize val="0"/>
        </c:dLbl>
      </c:pivotFmt>
      <c:pivotFmt>
        <c:idx val="11"/>
        <c:marker>
          <c:symbol val="none"/>
        </c:marker>
        <c:dLbl>
          <c:idx val="0"/>
          <c:spPr/>
          <c:txPr>
            <a:bodyPr/>
            <a:lstStyle/>
            <a:p>
              <a:pPr>
                <a:defRPr/>
              </a:pPr>
              <a:endParaRPr lang="en-US"/>
            </a:p>
          </c:txPr>
          <c:showLegendKey val="0"/>
          <c:showVal val="1"/>
          <c:showCatName val="0"/>
          <c:showSerName val="0"/>
          <c:showPercent val="0"/>
          <c:showBubbleSize val="0"/>
        </c:dLbl>
      </c:pivotFmt>
      <c:pivotFmt>
        <c:idx val="12"/>
        <c:marker>
          <c:symbol val="none"/>
        </c:marker>
        <c:dLbl>
          <c:idx val="0"/>
          <c:spPr/>
          <c:txPr>
            <a:bodyPr/>
            <a:lstStyle/>
            <a:p>
              <a:pPr>
                <a:defRPr/>
              </a:pPr>
              <a:endParaRPr lang="en-US"/>
            </a:p>
          </c:txPr>
          <c:showLegendKey val="0"/>
          <c:showVal val="1"/>
          <c:showCatName val="0"/>
          <c:showSerName val="0"/>
          <c:showPercent val="0"/>
          <c:showBubbleSize val="0"/>
        </c:dLbl>
      </c:pivotFmt>
      <c:pivotFmt>
        <c:idx val="13"/>
        <c:marker>
          <c:symbol val="none"/>
        </c:marker>
        <c:dLbl>
          <c:idx val="0"/>
          <c:spPr/>
          <c:txPr>
            <a:bodyPr/>
            <a:lstStyle/>
            <a:p>
              <a:pPr>
                <a:defRPr/>
              </a:pPr>
              <a:endParaRPr lang="en-US"/>
            </a:p>
          </c:txPr>
          <c:showLegendKey val="0"/>
          <c:showVal val="1"/>
          <c:showCatName val="0"/>
          <c:showSerName val="0"/>
          <c:showPercent val="0"/>
          <c:showBubbleSize val="0"/>
        </c:dLbl>
      </c:pivotFmt>
      <c:pivotFmt>
        <c:idx val="14"/>
        <c:marker>
          <c:symbol val="none"/>
        </c:marker>
        <c:dLbl>
          <c:idx val="0"/>
          <c:spPr/>
          <c:txPr>
            <a:bodyPr/>
            <a:lstStyle/>
            <a:p>
              <a:pPr>
                <a:defRPr/>
              </a:pPr>
              <a:endParaRPr lang="en-US"/>
            </a:p>
          </c:txPr>
          <c:showLegendKey val="0"/>
          <c:showVal val="1"/>
          <c:showCatName val="0"/>
          <c:showSerName val="0"/>
          <c:showPercent val="0"/>
          <c:showBubbleSize val="0"/>
        </c:dLbl>
      </c:pivotFmt>
      <c:pivotFmt>
        <c:idx val="15"/>
        <c:marker>
          <c:symbol val="none"/>
        </c:marker>
        <c:dLbl>
          <c:idx val="0"/>
          <c:spPr/>
          <c:txPr>
            <a:bodyPr/>
            <a:lstStyle/>
            <a:p>
              <a:pPr>
                <a:defRPr/>
              </a:pPr>
              <a:endParaRPr lang="en-US"/>
            </a:p>
          </c:txPr>
          <c:showLegendKey val="0"/>
          <c:showVal val="1"/>
          <c:showCatName val="0"/>
          <c:showSerName val="0"/>
          <c:showPercent val="0"/>
          <c:showBubbleSize val="0"/>
        </c:dLbl>
      </c:pivotFmt>
      <c:pivotFmt>
        <c:idx val="16"/>
        <c:marker>
          <c:symbol val="none"/>
        </c:marker>
        <c:dLbl>
          <c:idx val="0"/>
          <c:spPr/>
          <c:txPr>
            <a:bodyPr/>
            <a:lstStyle/>
            <a:p>
              <a:pPr>
                <a:defRPr/>
              </a:pPr>
              <a:endParaRPr lang="en-US"/>
            </a:p>
          </c:txPr>
          <c:showLegendKey val="0"/>
          <c:showVal val="1"/>
          <c:showCatName val="0"/>
          <c:showSerName val="0"/>
          <c:showPercent val="0"/>
          <c:showBubbleSize val="0"/>
        </c:dLbl>
      </c:pivotFmt>
      <c:pivotFmt>
        <c:idx val="17"/>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'CONTINUED BF'!$B$4:$B$5</c:f>
              <c:strCache>
                <c:ptCount val="1"/>
                <c:pt idx="0">
                  <c:v>CDHS 2005</c:v>
                </c:pt>
              </c:strCache>
            </c:strRef>
          </c:tx>
          <c:invertIfNegative val="0"/>
          <c:cat>
            <c:strRef>
              <c:f>'CONTINUED BF'!$A$6:$A$7</c:f>
              <c:strCache>
                <c:ptCount val="2"/>
                <c:pt idx="0">
                  <c:v>12-23 months</c:v>
                </c:pt>
                <c:pt idx="1">
                  <c:v>20-23 months</c:v>
                </c:pt>
              </c:strCache>
            </c:strRef>
          </c:cat>
          <c:val>
            <c:numRef>
              <c:f>'CONTINUED BF'!$B$6:$B$7</c:f>
              <c:numCache>
                <c:formatCode>General</c:formatCode>
                <c:ptCount val="2"/>
                <c:pt idx="0">
                  <c:v>73.7</c:v>
                </c:pt>
                <c:pt idx="1">
                  <c:v>54.2</c:v>
                </c:pt>
              </c:numCache>
            </c:numRef>
          </c:val>
        </c:ser>
        <c:ser>
          <c:idx val="1"/>
          <c:order val="1"/>
          <c:tx>
            <c:strRef>
              <c:f>'CONTINUED BF'!$C$4:$C$5</c:f>
              <c:strCache>
                <c:ptCount val="1"/>
                <c:pt idx="0">
                  <c:v>CAS 2008</c:v>
                </c:pt>
              </c:strCache>
            </c:strRef>
          </c:tx>
          <c:invertIfNegative val="0"/>
          <c:cat>
            <c:strRef>
              <c:f>'CONTINUED BF'!$A$6:$A$7</c:f>
              <c:strCache>
                <c:ptCount val="2"/>
                <c:pt idx="0">
                  <c:v>12-23 months</c:v>
                </c:pt>
                <c:pt idx="1">
                  <c:v>20-23 months</c:v>
                </c:pt>
              </c:strCache>
            </c:strRef>
          </c:cat>
          <c:val>
            <c:numRef>
              <c:f>'CONTINUED BF'!$C$6:$C$7</c:f>
              <c:numCache>
                <c:formatCode>General</c:formatCode>
                <c:ptCount val="2"/>
                <c:pt idx="0">
                  <c:v>64.5</c:v>
                </c:pt>
                <c:pt idx="1">
                  <c:v>47</c:v>
                </c:pt>
              </c:numCache>
            </c:numRef>
          </c:val>
        </c:ser>
        <c:ser>
          <c:idx val="2"/>
          <c:order val="2"/>
          <c:tx>
            <c:strRef>
              <c:f>'CONTINUED BF'!$D$4:$D$5</c:f>
              <c:strCache>
                <c:ptCount val="1"/>
                <c:pt idx="0">
                  <c:v>CSES 2009</c:v>
                </c:pt>
              </c:strCache>
            </c:strRef>
          </c:tx>
          <c:invertIfNegative val="0"/>
          <c:cat>
            <c:strRef>
              <c:f>'CONTINUED BF'!$A$6:$A$7</c:f>
              <c:strCache>
                <c:ptCount val="2"/>
                <c:pt idx="0">
                  <c:v>12-23 months</c:v>
                </c:pt>
                <c:pt idx="1">
                  <c:v>20-23 months</c:v>
                </c:pt>
              </c:strCache>
            </c:strRef>
          </c:cat>
          <c:val>
            <c:numRef>
              <c:f>'CONTINUED BF'!$D$6:$D$7</c:f>
              <c:numCache>
                <c:formatCode>General</c:formatCode>
                <c:ptCount val="2"/>
                <c:pt idx="0">
                  <c:v>70.400000000000006</c:v>
                </c:pt>
                <c:pt idx="1">
                  <c:v>55.7</c:v>
                </c:pt>
              </c:numCache>
            </c:numRef>
          </c:val>
        </c:ser>
        <c:ser>
          <c:idx val="3"/>
          <c:order val="3"/>
          <c:tx>
            <c:strRef>
              <c:f>'CONTINUED BF'!$E$4:$E$5</c:f>
              <c:strCache>
                <c:ptCount val="1"/>
                <c:pt idx="0">
                  <c:v>CDHS 2010</c:v>
                </c:pt>
              </c:strCache>
            </c:strRef>
          </c:tx>
          <c:invertIfNegative val="0"/>
          <c:cat>
            <c:strRef>
              <c:f>'CONTINUED BF'!$A$6:$A$7</c:f>
              <c:strCache>
                <c:ptCount val="2"/>
                <c:pt idx="0">
                  <c:v>12-23 months</c:v>
                </c:pt>
                <c:pt idx="1">
                  <c:v>20-23 months</c:v>
                </c:pt>
              </c:strCache>
            </c:strRef>
          </c:cat>
          <c:val>
            <c:numRef>
              <c:f>'CONTINUED BF'!$E$6:$E$7</c:f>
              <c:numCache>
                <c:formatCode>General</c:formatCode>
                <c:ptCount val="2"/>
                <c:pt idx="0">
                  <c:v>66</c:v>
                </c:pt>
                <c:pt idx="1">
                  <c:v>43.4</c:v>
                </c:pt>
              </c:numCache>
            </c:numRef>
          </c:val>
        </c:ser>
        <c:dLbls>
          <c:showLegendKey val="0"/>
          <c:showVal val="1"/>
          <c:showCatName val="0"/>
          <c:showSerName val="0"/>
          <c:showPercent val="0"/>
          <c:showBubbleSize val="0"/>
        </c:dLbls>
        <c:gapWidth val="150"/>
        <c:overlap val="-25"/>
        <c:axId val="26018944"/>
        <c:axId val="26020480"/>
      </c:barChart>
      <c:catAx>
        <c:axId val="26018944"/>
        <c:scaling>
          <c:orientation val="minMax"/>
        </c:scaling>
        <c:delete val="0"/>
        <c:axPos val="b"/>
        <c:majorTickMark val="none"/>
        <c:minorTickMark val="none"/>
        <c:tickLblPos val="nextTo"/>
        <c:crossAx val="26020480"/>
        <c:crosses val="autoZero"/>
        <c:auto val="1"/>
        <c:lblAlgn val="ctr"/>
        <c:lblOffset val="100"/>
        <c:noMultiLvlLbl val="0"/>
      </c:catAx>
      <c:valAx>
        <c:axId val="26020480"/>
        <c:scaling>
          <c:orientation val="minMax"/>
          <c:max val="100"/>
          <c:min val="30"/>
        </c:scaling>
        <c:delete val="1"/>
        <c:axPos val="l"/>
        <c:numFmt formatCode="General" sourceLinked="1"/>
        <c:majorTickMark val="none"/>
        <c:minorTickMark val="none"/>
        <c:tickLblPos val="nextTo"/>
        <c:crossAx val="26018944"/>
        <c:crosses val="autoZero"/>
        <c:crossBetween val="between"/>
      </c:valAx>
    </c:plotArea>
    <c:legend>
      <c:legendPos val="t"/>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TRENDS.xlsx]ANEMIA PREGNANCY!PivotTable2</c:name>
    <c:fmtId val="7"/>
  </c:pivotSource>
  <c:chart>
    <c:title>
      <c:tx>
        <c:rich>
          <a:bodyPr/>
          <a:lstStyle/>
          <a:p>
            <a:pPr>
              <a:defRPr/>
            </a:pPr>
            <a:r>
              <a:rPr lang="en-US"/>
              <a:t>Anaemia during pregnancy</a:t>
            </a:r>
          </a:p>
        </c:rich>
      </c:tx>
      <c:layout/>
      <c:overlay val="0"/>
    </c:title>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dLbl>
      </c:pivotFmt>
      <c:pivotFmt>
        <c:idx val="1"/>
        <c:marker>
          <c:symbol val="none"/>
        </c:marker>
        <c:dLbl>
          <c:idx val="0"/>
          <c:spPr/>
          <c:txPr>
            <a:bodyPr/>
            <a:lstStyle/>
            <a:p>
              <a:pPr>
                <a:defRPr/>
              </a:pPr>
              <a:endParaRPr lang="en-US"/>
            </a:p>
          </c:txPr>
          <c:showLegendKey val="0"/>
          <c:showVal val="1"/>
          <c:showCatName val="0"/>
          <c:showSerName val="0"/>
          <c:showPercent val="0"/>
          <c:showBubbleSize val="0"/>
        </c:dLbl>
      </c:pivotFmt>
      <c:pivotFmt>
        <c:idx val="2"/>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'ANEMIA PREGNANCY'!$B$1</c:f>
              <c:strCache>
                <c:ptCount val="1"/>
                <c:pt idx="0">
                  <c:v>Total</c:v>
                </c:pt>
              </c:strCache>
            </c:strRef>
          </c:tx>
          <c:invertIfNegative val="0"/>
          <c:cat>
            <c:strRef>
              <c:f>'ANEMIA PREGNANCY'!$A$2:$A$5</c:f>
              <c:strCache>
                <c:ptCount val="3"/>
                <c:pt idx="0">
                  <c:v>CDHS 2000</c:v>
                </c:pt>
                <c:pt idx="1">
                  <c:v>CDHS 2005</c:v>
                </c:pt>
                <c:pt idx="2">
                  <c:v>CDHS 2010</c:v>
                </c:pt>
              </c:strCache>
            </c:strRef>
          </c:cat>
          <c:val>
            <c:numRef>
              <c:f>'ANEMIA PREGNANCY'!$B$2:$B$5</c:f>
              <c:numCache>
                <c:formatCode>General</c:formatCode>
                <c:ptCount val="3"/>
                <c:pt idx="0">
                  <c:v>66.400000000000006</c:v>
                </c:pt>
                <c:pt idx="1">
                  <c:v>57.1</c:v>
                </c:pt>
                <c:pt idx="2">
                  <c:v>52.7</c:v>
                </c:pt>
              </c:numCache>
            </c:numRef>
          </c:val>
        </c:ser>
        <c:dLbls>
          <c:showLegendKey val="0"/>
          <c:showVal val="1"/>
          <c:showCatName val="0"/>
          <c:showSerName val="0"/>
          <c:showPercent val="0"/>
          <c:showBubbleSize val="0"/>
        </c:dLbls>
        <c:gapWidth val="150"/>
        <c:overlap val="-25"/>
        <c:axId val="159512832"/>
        <c:axId val="24125440"/>
      </c:barChart>
      <c:catAx>
        <c:axId val="159512832"/>
        <c:scaling>
          <c:orientation val="minMax"/>
        </c:scaling>
        <c:delete val="0"/>
        <c:axPos val="b"/>
        <c:majorTickMark val="none"/>
        <c:minorTickMark val="none"/>
        <c:tickLblPos val="nextTo"/>
        <c:crossAx val="24125440"/>
        <c:crosses val="autoZero"/>
        <c:auto val="1"/>
        <c:lblAlgn val="ctr"/>
        <c:lblOffset val="100"/>
        <c:noMultiLvlLbl val="0"/>
      </c:catAx>
      <c:valAx>
        <c:axId val="24125440"/>
        <c:scaling>
          <c:orientation val="minMax"/>
        </c:scaling>
        <c:delete val="1"/>
        <c:axPos val="l"/>
        <c:numFmt formatCode="General" sourceLinked="1"/>
        <c:majorTickMark val="none"/>
        <c:minorTickMark val="none"/>
        <c:tickLblPos val="nextTo"/>
        <c:crossAx val="159512832"/>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TRENDS.xlsx]LBW!PivotTable1</c:name>
    <c:fmtId val="13"/>
  </c:pivotSource>
  <c:chart>
    <c:title>
      <c:tx>
        <c:rich>
          <a:bodyPr/>
          <a:lstStyle/>
          <a:p>
            <a:pPr>
              <a:defRPr/>
            </a:pPr>
            <a:r>
              <a:rPr lang="en-US" dirty="0" smtClean="0"/>
              <a:t>Low</a:t>
            </a:r>
            <a:r>
              <a:rPr lang="en-US" baseline="0" dirty="0" smtClean="0"/>
              <a:t> birth weight</a:t>
            </a:r>
            <a:endParaRPr lang="en-US" dirty="0"/>
          </a:p>
        </c:rich>
      </c:tx>
      <c:layout/>
      <c:overlay val="0"/>
    </c:title>
    <c:autoTitleDeleted val="0"/>
    <c:pivotFmts>
      <c:pivotFmt>
        <c:idx val="0"/>
        <c:marker>
          <c:symbol val="none"/>
        </c:marker>
        <c:dLbl>
          <c:idx val="0"/>
          <c:spPr/>
          <c:txPr>
            <a:bodyPr/>
            <a:lstStyle/>
            <a:p>
              <a:pPr>
                <a:defRPr/>
              </a:pPr>
              <a:endParaRPr lang="en-US"/>
            </a:p>
          </c:txPr>
          <c:showLegendKey val="0"/>
          <c:showVal val="1"/>
          <c:showCatName val="0"/>
          <c:showSerName val="0"/>
          <c:showPercent val="0"/>
          <c:showBubbleSize val="0"/>
        </c:dLbl>
      </c:pivotFmt>
      <c:pivotFmt>
        <c:idx val="1"/>
        <c:marker>
          <c:symbol val="none"/>
        </c:marker>
        <c:dLbl>
          <c:idx val="0"/>
          <c:spPr/>
          <c:txPr>
            <a:bodyPr/>
            <a:lstStyle/>
            <a:p>
              <a:pPr>
                <a:defRPr/>
              </a:pPr>
              <a:endParaRPr lang="en-US"/>
            </a:p>
          </c:txPr>
          <c:showLegendKey val="0"/>
          <c:showVal val="1"/>
          <c:showCatName val="0"/>
          <c:showSerName val="0"/>
          <c:showPercent val="0"/>
          <c:showBubbleSize val="0"/>
        </c:dLbl>
      </c:pivotFmt>
      <c:pivotFmt>
        <c:idx val="2"/>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LBW!$B$1</c:f>
              <c:strCache>
                <c:ptCount val="1"/>
                <c:pt idx="0">
                  <c:v>Total</c:v>
                </c:pt>
              </c:strCache>
            </c:strRef>
          </c:tx>
          <c:invertIfNegative val="0"/>
          <c:cat>
            <c:strRef>
              <c:f>LBW!$A$2:$A$5</c:f>
              <c:strCache>
                <c:ptCount val="3"/>
                <c:pt idx="0">
                  <c:v>CDHS 2000</c:v>
                </c:pt>
                <c:pt idx="1">
                  <c:v>CDHS 2005</c:v>
                </c:pt>
                <c:pt idx="2">
                  <c:v>CDHS 2010</c:v>
                </c:pt>
              </c:strCache>
            </c:strRef>
          </c:cat>
          <c:val>
            <c:numRef>
              <c:f>LBW!$B$2:$B$5</c:f>
              <c:numCache>
                <c:formatCode>General</c:formatCode>
                <c:ptCount val="3"/>
                <c:pt idx="0">
                  <c:v>6</c:v>
                </c:pt>
                <c:pt idx="1">
                  <c:v>8.3000000000000007</c:v>
                </c:pt>
                <c:pt idx="2">
                  <c:v>8.1999999999999993</c:v>
                </c:pt>
              </c:numCache>
            </c:numRef>
          </c:val>
        </c:ser>
        <c:dLbls>
          <c:showLegendKey val="0"/>
          <c:showVal val="1"/>
          <c:showCatName val="0"/>
          <c:showSerName val="0"/>
          <c:showPercent val="0"/>
          <c:showBubbleSize val="0"/>
        </c:dLbls>
        <c:gapWidth val="150"/>
        <c:overlap val="-25"/>
        <c:axId val="24457600"/>
        <c:axId val="24459136"/>
      </c:barChart>
      <c:catAx>
        <c:axId val="24457600"/>
        <c:scaling>
          <c:orientation val="minMax"/>
        </c:scaling>
        <c:delete val="0"/>
        <c:axPos val="b"/>
        <c:majorTickMark val="none"/>
        <c:minorTickMark val="none"/>
        <c:tickLblPos val="nextTo"/>
        <c:crossAx val="24459136"/>
        <c:crosses val="autoZero"/>
        <c:auto val="1"/>
        <c:lblAlgn val="ctr"/>
        <c:lblOffset val="100"/>
        <c:noMultiLvlLbl val="0"/>
      </c:catAx>
      <c:valAx>
        <c:axId val="24459136"/>
        <c:scaling>
          <c:orientation val="minMax"/>
        </c:scaling>
        <c:delete val="1"/>
        <c:axPos val="l"/>
        <c:numFmt formatCode="General" sourceLinked="1"/>
        <c:majorTickMark val="out"/>
        <c:minorTickMark val="none"/>
        <c:tickLblPos val="nextTo"/>
        <c:crossAx val="24457600"/>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pivotSource>
    <c:name>[NUTRITION HH SURVEY TRENDS.xlsx]CHILD UNDERWEIGHT!PivotTable4</c:name>
    <c:fmtId val="7"/>
  </c:pivotSource>
  <c:chart>
    <c:title>
      <c:tx>
        <c:rich>
          <a:bodyPr/>
          <a:lstStyle/>
          <a:p>
            <a:pPr>
              <a:defRPr sz="1100"/>
            </a:pPr>
            <a:r>
              <a:rPr lang="en-US" sz="1100" dirty="0"/>
              <a:t>Percentage of U-5 children </a:t>
            </a:r>
            <a:r>
              <a:rPr lang="en-US" sz="1100" dirty="0" smtClean="0"/>
              <a:t>underweight (weight-for-age&lt;-2SD) </a:t>
            </a:r>
            <a:r>
              <a:rPr lang="en-US" sz="1100" dirty="0"/>
              <a:t>from 2000-2010 in Cambodia</a:t>
            </a:r>
          </a:p>
        </c:rich>
      </c:tx>
      <c:layout/>
      <c:overlay val="0"/>
    </c:title>
    <c:autoTitleDeleted val="0"/>
    <c:pivotFmts>
      <c:pivotFmt>
        <c:idx val="0"/>
        <c:dLbl>
          <c:idx val="0"/>
          <c:spPr/>
          <c:txPr>
            <a:bodyPr/>
            <a:lstStyle/>
            <a:p>
              <a:pPr>
                <a:defRPr/>
              </a:pPr>
              <a:endParaRPr lang="en-US"/>
            </a:p>
          </c:txPr>
          <c:showLegendKey val="0"/>
          <c:showVal val="1"/>
          <c:showCatName val="0"/>
          <c:showSerName val="0"/>
          <c:showPercent val="0"/>
          <c:showBubbleSize val="0"/>
        </c:dLbl>
      </c:pivotFmt>
      <c:pivotFmt>
        <c:idx val="1"/>
      </c:pivotFmt>
      <c:pivotFmt>
        <c:idx val="2"/>
      </c:pivotFmt>
      <c:pivotFmt>
        <c:idx val="3"/>
      </c:pivotFmt>
      <c:pivotFmt>
        <c:idx val="4"/>
      </c:pivotFmt>
      <c:pivotFmt>
        <c:idx val="5"/>
      </c:pivotFmt>
      <c:pivotFmt>
        <c:idx val="6"/>
      </c:pivotFmt>
      <c:pivotFmt>
        <c:idx val="7"/>
        <c:dLbl>
          <c:idx val="0"/>
          <c:layout>
            <c:manualLayout>
              <c:x val="-4.4134727061556342E-2"/>
              <c:y val="-4.7761194029850781E-2"/>
            </c:manualLayout>
          </c:layout>
          <c:showLegendKey val="0"/>
          <c:showVal val="1"/>
          <c:showCatName val="0"/>
          <c:showSerName val="0"/>
          <c:showPercent val="0"/>
          <c:showBubbleSize val="0"/>
        </c:dLbl>
      </c:pivotFmt>
      <c:pivotFmt>
        <c:idx val="8"/>
        <c:dLbl>
          <c:idx val="0"/>
          <c:layout>
            <c:manualLayout>
              <c:x val="-3.9488966318234592E-2"/>
              <c:y val="-4.7761194029850781E-2"/>
            </c:manualLayout>
          </c:layout>
          <c:showLegendKey val="0"/>
          <c:showVal val="1"/>
          <c:showCatName val="0"/>
          <c:showSerName val="0"/>
          <c:showPercent val="0"/>
          <c:showBubbleSize val="0"/>
        </c:dLbl>
      </c:pivotFmt>
      <c:pivotFmt>
        <c:idx val="9"/>
        <c:dLbl>
          <c:idx val="0"/>
          <c:layout>
            <c:manualLayout>
              <c:x val="-4.8780487804878092E-2"/>
              <c:y val="5.9701492537313508E-2"/>
            </c:manualLayout>
          </c:layout>
          <c:showLegendKey val="0"/>
          <c:showVal val="1"/>
          <c:showCatName val="0"/>
          <c:showSerName val="0"/>
          <c:showPercent val="0"/>
          <c:showBubbleSize val="0"/>
        </c:dLbl>
      </c:pivotFmt>
      <c:pivotFmt>
        <c:idx val="10"/>
        <c:dLbl>
          <c:idx val="0"/>
          <c:layout>
            <c:manualLayout>
              <c:x val="-4.1811846689895453E-2"/>
              <c:y val="-6.3681592039800963E-2"/>
            </c:manualLayout>
          </c:layout>
          <c:showLegendKey val="0"/>
          <c:showVal val="1"/>
          <c:showCatName val="0"/>
          <c:showSerName val="0"/>
          <c:showPercent val="0"/>
          <c:showBubbleSize val="0"/>
        </c:dLbl>
      </c:pivotFmt>
      <c:pivotFmt>
        <c:idx val="11"/>
        <c:dLbl>
          <c:idx val="0"/>
          <c:layout>
            <c:manualLayout>
              <c:x val="-4.8780487804878092E-2"/>
              <c:y val="-5.9701492537313466E-2"/>
            </c:manualLayout>
          </c:layout>
          <c:showLegendKey val="0"/>
          <c:showVal val="1"/>
          <c:showCatName val="0"/>
          <c:showSerName val="0"/>
          <c:showPercent val="0"/>
          <c:showBubbleSize val="0"/>
        </c:dLbl>
      </c:pivotFmt>
      <c:pivotFmt>
        <c:idx val="12"/>
        <c:dLbl>
          <c:idx val="0"/>
          <c:spPr/>
          <c:txPr>
            <a:bodyPr/>
            <a:lstStyle/>
            <a:p>
              <a:pPr>
                <a:defRPr/>
              </a:pPr>
              <a:endParaRPr lang="en-US"/>
            </a:p>
          </c:txPr>
          <c:showLegendKey val="0"/>
          <c:showVal val="1"/>
          <c:showCatName val="0"/>
          <c:showSerName val="0"/>
          <c:showPercent val="0"/>
          <c:showBubbleSize val="0"/>
        </c:dLbl>
      </c:pivotFmt>
      <c:pivotFmt>
        <c:idx val="13"/>
        <c:dLbl>
          <c:idx val="0"/>
          <c:layout>
            <c:manualLayout>
              <c:x val="-3.9488966318234592E-2"/>
              <c:y val="-4.7761194029850781E-2"/>
            </c:manualLayout>
          </c:layout>
          <c:showLegendKey val="0"/>
          <c:showVal val="1"/>
          <c:showCatName val="0"/>
          <c:showSerName val="0"/>
          <c:showPercent val="0"/>
          <c:showBubbleSize val="0"/>
        </c:dLbl>
      </c:pivotFmt>
      <c:pivotFmt>
        <c:idx val="14"/>
        <c:dLbl>
          <c:idx val="0"/>
          <c:layout>
            <c:manualLayout>
              <c:x val="-4.8780487804878092E-2"/>
              <c:y val="5.9701492537313508E-2"/>
            </c:manualLayout>
          </c:layout>
          <c:showLegendKey val="0"/>
          <c:showVal val="1"/>
          <c:showCatName val="0"/>
          <c:showSerName val="0"/>
          <c:showPercent val="0"/>
          <c:showBubbleSize val="0"/>
        </c:dLbl>
      </c:pivotFmt>
      <c:pivotFmt>
        <c:idx val="15"/>
        <c:dLbl>
          <c:idx val="0"/>
          <c:layout>
            <c:manualLayout>
              <c:x val="-4.1811846689895453E-2"/>
              <c:y val="-6.3681592039800963E-2"/>
            </c:manualLayout>
          </c:layout>
          <c:showLegendKey val="0"/>
          <c:showVal val="1"/>
          <c:showCatName val="0"/>
          <c:showSerName val="0"/>
          <c:showPercent val="0"/>
          <c:showBubbleSize val="0"/>
        </c:dLbl>
      </c:pivotFmt>
      <c:pivotFmt>
        <c:idx val="16"/>
        <c:dLbl>
          <c:idx val="0"/>
          <c:layout>
            <c:manualLayout>
              <c:x val="-4.8780487804878092E-2"/>
              <c:y val="-5.9701492537313466E-2"/>
            </c:manualLayout>
          </c:layout>
          <c:showLegendKey val="0"/>
          <c:showVal val="1"/>
          <c:showCatName val="0"/>
          <c:showSerName val="0"/>
          <c:showPercent val="0"/>
          <c:showBubbleSize val="0"/>
        </c:dLbl>
      </c:pivotFmt>
      <c:pivotFmt>
        <c:idx val="17"/>
        <c:dLbl>
          <c:idx val="0"/>
          <c:layout>
            <c:manualLayout>
              <c:x val="-4.4134727061556342E-2"/>
              <c:y val="-4.7761194029850781E-2"/>
            </c:manualLayout>
          </c:layout>
          <c:showLegendKey val="0"/>
          <c:showVal val="1"/>
          <c:showCatName val="0"/>
          <c:showSerName val="0"/>
          <c:showPercent val="0"/>
          <c:showBubbleSize val="0"/>
        </c:dLbl>
      </c:pivotFmt>
      <c:pivotFmt>
        <c:idx val="18"/>
        <c:dLbl>
          <c:idx val="0"/>
          <c:spPr/>
          <c:txPr>
            <a:bodyPr/>
            <a:lstStyle/>
            <a:p>
              <a:pPr>
                <a:defRPr/>
              </a:pPr>
              <a:endParaRPr lang="en-US"/>
            </a:p>
          </c:txPr>
          <c:showLegendKey val="0"/>
          <c:showVal val="1"/>
          <c:showCatName val="0"/>
          <c:showSerName val="0"/>
          <c:showPercent val="0"/>
          <c:showBubbleSize val="0"/>
        </c:dLbl>
      </c:pivotFmt>
      <c:pivotFmt>
        <c:idx val="19"/>
        <c:dLbl>
          <c:idx val="0"/>
          <c:layout>
            <c:manualLayout>
              <c:x val="-3.9488966318234592E-2"/>
              <c:y val="-4.7761194029850781E-2"/>
            </c:manualLayout>
          </c:layout>
          <c:showLegendKey val="0"/>
          <c:showVal val="1"/>
          <c:showCatName val="0"/>
          <c:showSerName val="0"/>
          <c:showPercent val="0"/>
          <c:showBubbleSize val="0"/>
        </c:dLbl>
      </c:pivotFmt>
      <c:pivotFmt>
        <c:idx val="20"/>
        <c:dLbl>
          <c:idx val="0"/>
          <c:layout>
            <c:manualLayout>
              <c:x val="-4.8780487804878092E-2"/>
              <c:y val="5.9701492537313508E-2"/>
            </c:manualLayout>
          </c:layout>
          <c:showLegendKey val="0"/>
          <c:showVal val="1"/>
          <c:showCatName val="0"/>
          <c:showSerName val="0"/>
          <c:showPercent val="0"/>
          <c:showBubbleSize val="0"/>
        </c:dLbl>
      </c:pivotFmt>
      <c:pivotFmt>
        <c:idx val="21"/>
        <c:dLbl>
          <c:idx val="0"/>
          <c:layout>
            <c:manualLayout>
              <c:x val="-4.1811846689895453E-2"/>
              <c:y val="-6.3681592039800963E-2"/>
            </c:manualLayout>
          </c:layout>
          <c:showLegendKey val="0"/>
          <c:showVal val="1"/>
          <c:showCatName val="0"/>
          <c:showSerName val="0"/>
          <c:showPercent val="0"/>
          <c:showBubbleSize val="0"/>
        </c:dLbl>
      </c:pivotFmt>
      <c:pivotFmt>
        <c:idx val="22"/>
        <c:dLbl>
          <c:idx val="0"/>
          <c:layout>
            <c:manualLayout>
              <c:x val="-4.8780487804878092E-2"/>
              <c:y val="-5.9701492537313466E-2"/>
            </c:manualLayout>
          </c:layout>
          <c:showLegendKey val="0"/>
          <c:showVal val="1"/>
          <c:showCatName val="0"/>
          <c:showSerName val="0"/>
          <c:showPercent val="0"/>
          <c:showBubbleSize val="0"/>
        </c:dLbl>
      </c:pivotFmt>
      <c:pivotFmt>
        <c:idx val="23"/>
        <c:dLbl>
          <c:idx val="0"/>
          <c:layout>
            <c:manualLayout>
              <c:x val="-4.4134727061556342E-2"/>
              <c:y val="-4.7761194029850781E-2"/>
            </c:manualLayout>
          </c:layout>
          <c:showLegendKey val="0"/>
          <c:showVal val="1"/>
          <c:showCatName val="0"/>
          <c:showSerName val="0"/>
          <c:showPercent val="0"/>
          <c:showBubbleSize val="0"/>
        </c:dLbl>
      </c:pivotFmt>
    </c:pivotFmts>
    <c:plotArea>
      <c:layout/>
      <c:lineChart>
        <c:grouping val="standard"/>
        <c:varyColors val="0"/>
        <c:ser>
          <c:idx val="0"/>
          <c:order val="0"/>
          <c:tx>
            <c:strRef>
              <c:f>'CHILD UNDERWEIGHT'!$B$1</c:f>
              <c:strCache>
                <c:ptCount val="1"/>
                <c:pt idx="0">
                  <c:v>Total</c:v>
                </c:pt>
              </c:strCache>
            </c:strRef>
          </c:tx>
          <c:dLbls>
            <c:dLbl>
              <c:idx val="0"/>
              <c:layout>
                <c:manualLayout>
                  <c:x val="-3.9488966318234592E-2"/>
                  <c:y val="-4.7761194029850781E-2"/>
                </c:manualLayout>
              </c:layout>
              <c:showLegendKey val="0"/>
              <c:showVal val="1"/>
              <c:showCatName val="0"/>
              <c:showSerName val="0"/>
              <c:showPercent val="0"/>
              <c:showBubbleSize val="0"/>
            </c:dLbl>
            <c:dLbl>
              <c:idx val="1"/>
              <c:layout>
                <c:manualLayout>
                  <c:x val="-4.8780487804878092E-2"/>
                  <c:y val="5.9701492537313508E-2"/>
                </c:manualLayout>
              </c:layout>
              <c:showLegendKey val="0"/>
              <c:showVal val="1"/>
              <c:showCatName val="0"/>
              <c:showSerName val="0"/>
              <c:showPercent val="0"/>
              <c:showBubbleSize val="0"/>
            </c:dLbl>
            <c:dLbl>
              <c:idx val="2"/>
              <c:layout>
                <c:manualLayout>
                  <c:x val="-4.1811846689895453E-2"/>
                  <c:y val="-6.3681592039800963E-2"/>
                </c:manualLayout>
              </c:layout>
              <c:showLegendKey val="0"/>
              <c:showVal val="1"/>
              <c:showCatName val="0"/>
              <c:showSerName val="0"/>
              <c:showPercent val="0"/>
              <c:showBubbleSize val="0"/>
            </c:dLbl>
            <c:dLbl>
              <c:idx val="3"/>
              <c:layout>
                <c:manualLayout>
                  <c:x val="-4.8780487804878092E-2"/>
                  <c:y val="-5.9701492537313466E-2"/>
                </c:manualLayout>
              </c:layout>
              <c:showLegendKey val="0"/>
              <c:showVal val="1"/>
              <c:showCatName val="0"/>
              <c:showSerName val="0"/>
              <c:showPercent val="0"/>
              <c:showBubbleSize val="0"/>
            </c:dLbl>
            <c:dLbl>
              <c:idx val="4"/>
              <c:layout>
                <c:manualLayout>
                  <c:x val="-4.4134727061556342E-2"/>
                  <c:y val="-4.7761194029850781E-2"/>
                </c:manualLayout>
              </c:layout>
              <c:showLegendKey val="0"/>
              <c:showVal val="1"/>
              <c:showCatName val="0"/>
              <c:showSerName val="0"/>
              <c:showPercent val="0"/>
              <c:showBubbleSize val="0"/>
            </c:dLbl>
            <c:txPr>
              <a:bodyPr/>
              <a:lstStyle/>
              <a:p>
                <a:pPr>
                  <a:defRPr/>
                </a:pPr>
                <a:endParaRPr lang="en-US"/>
              </a:p>
            </c:txPr>
            <c:showLegendKey val="0"/>
            <c:showVal val="1"/>
            <c:showCatName val="0"/>
            <c:showSerName val="0"/>
            <c:showPercent val="0"/>
            <c:showBubbleSize val="0"/>
            <c:showLeaderLines val="0"/>
          </c:dLbls>
          <c:cat>
            <c:strRef>
              <c:f>'CHILD UNDERWEIGHT'!$A$2:$A$8</c:f>
              <c:strCache>
                <c:ptCount val="6"/>
                <c:pt idx="0">
                  <c:v>CDHS 2000</c:v>
                </c:pt>
                <c:pt idx="1">
                  <c:v>CSES 2004</c:v>
                </c:pt>
                <c:pt idx="2">
                  <c:v>CDHS 2005</c:v>
                </c:pt>
                <c:pt idx="3">
                  <c:v>CAS 2008</c:v>
                </c:pt>
                <c:pt idx="4">
                  <c:v>CSES 2009</c:v>
                </c:pt>
                <c:pt idx="5">
                  <c:v>CDHS 2010</c:v>
                </c:pt>
              </c:strCache>
            </c:strRef>
          </c:cat>
          <c:val>
            <c:numRef>
              <c:f>'CHILD UNDERWEIGHT'!$B$2:$B$8</c:f>
              <c:numCache>
                <c:formatCode>General</c:formatCode>
                <c:ptCount val="6"/>
                <c:pt idx="0">
                  <c:v>38.4</c:v>
                </c:pt>
                <c:pt idx="1">
                  <c:v>36.700000000000003</c:v>
                </c:pt>
                <c:pt idx="2">
                  <c:v>28.2</c:v>
                </c:pt>
                <c:pt idx="3">
                  <c:v>28.8</c:v>
                </c:pt>
                <c:pt idx="4">
                  <c:v>29.6</c:v>
                </c:pt>
                <c:pt idx="5">
                  <c:v>28.3</c:v>
                </c:pt>
              </c:numCache>
            </c:numRef>
          </c:val>
          <c:smooth val="0"/>
        </c:ser>
        <c:dLbls>
          <c:showLegendKey val="0"/>
          <c:showVal val="1"/>
          <c:showCatName val="0"/>
          <c:showSerName val="0"/>
          <c:showPercent val="0"/>
          <c:showBubbleSize val="0"/>
        </c:dLbls>
        <c:marker val="1"/>
        <c:smooth val="0"/>
        <c:axId val="24215552"/>
        <c:axId val="24218240"/>
      </c:lineChart>
      <c:dateAx>
        <c:axId val="24215552"/>
        <c:scaling>
          <c:orientation val="minMax"/>
        </c:scaling>
        <c:delete val="0"/>
        <c:axPos val="b"/>
        <c:numFmt formatCode="#,##0" sourceLinked="0"/>
        <c:majorTickMark val="none"/>
        <c:minorTickMark val="none"/>
        <c:tickLblPos val="nextTo"/>
        <c:crossAx val="24218240"/>
        <c:crosses val="autoZero"/>
        <c:auto val="0"/>
        <c:lblOffset val="100"/>
        <c:baseTimeUnit val="days"/>
      </c:dateAx>
      <c:valAx>
        <c:axId val="24218240"/>
        <c:scaling>
          <c:orientation val="minMax"/>
        </c:scaling>
        <c:delete val="0"/>
        <c:axPos val="l"/>
        <c:majorGridlines/>
        <c:numFmt formatCode="General" sourceLinked="1"/>
        <c:majorTickMark val="none"/>
        <c:minorTickMark val="none"/>
        <c:tickLblPos val="nextTo"/>
        <c:spPr>
          <a:noFill/>
          <a:ln w="9525" cap="flat" cmpd="sng" algn="ctr">
            <a:solidFill>
              <a:schemeClr val="dk1">
                <a:shade val="95000"/>
                <a:satMod val="105000"/>
              </a:schemeClr>
            </a:solidFill>
            <a:prstDash val="solid"/>
          </a:ln>
          <a:effectLst/>
        </c:spPr>
        <c:txPr>
          <a:bodyPr/>
          <a:lstStyle/>
          <a:p>
            <a:pPr>
              <a:defRPr>
                <a:solidFill>
                  <a:schemeClr val="tx1"/>
                </a:solidFill>
                <a:latin typeface="+mn-lt"/>
                <a:ea typeface="+mn-ea"/>
                <a:cs typeface="+mn-cs"/>
              </a:defRPr>
            </a:pPr>
            <a:endParaRPr lang="en-US"/>
          </a:p>
        </c:txPr>
        <c:crossAx val="2421555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lrMapOvr bg1="lt1" tx1="dk1" bg2="lt2" tx2="dk2" accent1="accent1" accent2="accent2" accent3="accent3" accent4="accent4" accent5="accent5" accent6="accent6" hlink="hlink" folHlink="folHlink"/>
  <c:pivotSource>
    <c:name>[NUTRITION HH SURVEY TRENDS.xlsx]CHILD WASTING!PivotTable1</c:name>
    <c:fmtId val="5"/>
  </c:pivotSource>
  <c:chart>
    <c:title>
      <c:tx>
        <c:rich>
          <a:bodyPr/>
          <a:lstStyle/>
          <a:p>
            <a:pPr>
              <a:defRPr sz="1100"/>
            </a:pPr>
            <a:r>
              <a:rPr lang="en-US" dirty="0"/>
              <a:t>Percentage</a:t>
            </a:r>
            <a:r>
              <a:rPr lang="en-US" baseline="0" dirty="0"/>
              <a:t> of U-5 children </a:t>
            </a:r>
            <a:r>
              <a:rPr lang="en-US" baseline="0" dirty="0" smtClean="0"/>
              <a:t>wasted (weight-for-height &lt;-2SD) </a:t>
            </a:r>
            <a:r>
              <a:rPr lang="en-US" baseline="0" dirty="0"/>
              <a:t>from 2000-2010 in Cambodia </a:t>
            </a:r>
            <a:endParaRPr lang="en-US" dirty="0"/>
          </a:p>
        </c:rich>
      </c:tx>
      <c:layout/>
      <c:overlay val="0"/>
    </c:title>
    <c:autoTitleDeleted val="0"/>
    <c:pivotFmts>
      <c:pivotFmt>
        <c:idx val="0"/>
        <c:dLbl>
          <c:idx val="0"/>
          <c:spPr/>
          <c:txPr>
            <a:bodyPr/>
            <a:lstStyle/>
            <a:p>
              <a:pPr>
                <a:defRPr/>
              </a:pPr>
              <a:endParaRPr lang="en-US"/>
            </a:p>
          </c:txPr>
          <c:showLegendKey val="0"/>
          <c:showVal val="1"/>
          <c:showCatName val="0"/>
          <c:showSerName val="0"/>
          <c:showPercent val="0"/>
          <c:showBubbleSize val="0"/>
        </c:dLbl>
      </c:pivotFmt>
      <c:pivotFmt>
        <c:idx val="1"/>
      </c:pivotFmt>
      <c:pivotFmt>
        <c:idx val="2"/>
      </c:pivotFmt>
      <c:pivotFmt>
        <c:idx val="3"/>
      </c:pivotFmt>
      <c:pivotFmt>
        <c:idx val="4"/>
      </c:pivotFmt>
      <c:pivotFmt>
        <c:idx val="5"/>
      </c:pivotFmt>
      <c:pivotFmt>
        <c:idx val="6"/>
      </c:pivotFmt>
      <c:pivotFmt>
        <c:idx val="7"/>
        <c:dLbl>
          <c:idx val="0"/>
          <c:layout>
            <c:manualLayout>
              <c:x val="-4.4134727061556342E-2"/>
              <c:y val="-4.7761194029850781E-2"/>
            </c:manualLayout>
          </c:layout>
          <c:showLegendKey val="0"/>
          <c:showVal val="1"/>
          <c:showCatName val="0"/>
          <c:showSerName val="0"/>
          <c:showPercent val="0"/>
          <c:showBubbleSize val="0"/>
        </c:dLbl>
      </c:pivotFmt>
      <c:pivotFmt>
        <c:idx val="8"/>
        <c:dLbl>
          <c:idx val="0"/>
          <c:layout>
            <c:manualLayout>
              <c:x val="-3.9488966318234592E-2"/>
              <c:y val="-4.7761194029850781E-2"/>
            </c:manualLayout>
          </c:layout>
          <c:showLegendKey val="0"/>
          <c:showVal val="1"/>
          <c:showCatName val="0"/>
          <c:showSerName val="0"/>
          <c:showPercent val="0"/>
          <c:showBubbleSize val="0"/>
        </c:dLbl>
      </c:pivotFmt>
      <c:pivotFmt>
        <c:idx val="9"/>
        <c:dLbl>
          <c:idx val="0"/>
          <c:layout>
            <c:manualLayout>
              <c:x val="-4.8780487804878092E-2"/>
              <c:y val="5.9701492537313508E-2"/>
            </c:manualLayout>
          </c:layout>
          <c:showLegendKey val="0"/>
          <c:showVal val="1"/>
          <c:showCatName val="0"/>
          <c:showSerName val="0"/>
          <c:showPercent val="0"/>
          <c:showBubbleSize val="0"/>
        </c:dLbl>
      </c:pivotFmt>
      <c:pivotFmt>
        <c:idx val="10"/>
        <c:dLbl>
          <c:idx val="0"/>
          <c:layout>
            <c:manualLayout>
              <c:x val="-4.1811846689895453E-2"/>
              <c:y val="-6.3681592039800963E-2"/>
            </c:manualLayout>
          </c:layout>
          <c:showLegendKey val="0"/>
          <c:showVal val="1"/>
          <c:showCatName val="0"/>
          <c:showSerName val="0"/>
          <c:showPercent val="0"/>
          <c:showBubbleSize val="0"/>
        </c:dLbl>
      </c:pivotFmt>
      <c:pivotFmt>
        <c:idx val="11"/>
        <c:dLbl>
          <c:idx val="0"/>
          <c:layout>
            <c:manualLayout>
              <c:x val="-4.8780487804878092E-2"/>
              <c:y val="-5.9701492537313466E-2"/>
            </c:manualLayout>
          </c:layout>
          <c:showLegendKey val="0"/>
          <c:showVal val="1"/>
          <c:showCatName val="0"/>
          <c:showSerName val="0"/>
          <c:showPercent val="0"/>
          <c:showBubbleSize val="0"/>
        </c:dLbl>
      </c:pivotFmt>
      <c:pivotFmt>
        <c:idx val="12"/>
        <c:dLbl>
          <c:idx val="0"/>
          <c:spPr/>
          <c:txPr>
            <a:bodyPr/>
            <a:lstStyle/>
            <a:p>
              <a:pPr>
                <a:defRPr/>
              </a:pPr>
              <a:endParaRPr lang="en-US"/>
            </a:p>
          </c:txPr>
          <c:showLegendKey val="0"/>
          <c:showVal val="1"/>
          <c:showCatName val="0"/>
          <c:showSerName val="0"/>
          <c:showPercent val="0"/>
          <c:showBubbleSize val="0"/>
        </c:dLbl>
      </c:pivotFmt>
      <c:pivotFmt>
        <c:idx val="13"/>
        <c:dLbl>
          <c:idx val="0"/>
          <c:layout>
            <c:manualLayout>
              <c:x val="-4.4849945358253748E-2"/>
              <c:y val="6.0133207583035406E-2"/>
            </c:manualLayout>
          </c:layout>
          <c:showLegendKey val="0"/>
          <c:showVal val="1"/>
          <c:showCatName val="0"/>
          <c:showSerName val="0"/>
          <c:showPercent val="0"/>
          <c:showBubbleSize val="0"/>
        </c:dLbl>
      </c:pivotFmt>
      <c:pivotFmt>
        <c:idx val="14"/>
        <c:dLbl>
          <c:idx val="0"/>
          <c:layout>
            <c:manualLayout>
              <c:x val="-0.05"/>
              <c:y val="-7.8703703703703706E-2"/>
            </c:manualLayout>
          </c:layout>
          <c:showLegendKey val="0"/>
          <c:showVal val="1"/>
          <c:showCatName val="0"/>
          <c:showSerName val="0"/>
          <c:showPercent val="0"/>
          <c:showBubbleSize val="0"/>
        </c:dLbl>
      </c:pivotFmt>
      <c:pivotFmt>
        <c:idx val="15"/>
        <c:dLbl>
          <c:idx val="0"/>
          <c:layout>
            <c:manualLayout>
              <c:x val="-3.888888888888889E-2"/>
              <c:y val="-7.407407407407407E-2"/>
            </c:manualLayout>
          </c:layout>
          <c:showLegendKey val="0"/>
          <c:showVal val="1"/>
          <c:showCatName val="0"/>
          <c:showSerName val="0"/>
          <c:showPercent val="0"/>
          <c:showBubbleSize val="0"/>
        </c:dLbl>
      </c:pivotFmt>
      <c:pivotFmt>
        <c:idx val="16"/>
        <c:dLbl>
          <c:idx val="0"/>
          <c:spPr/>
          <c:txPr>
            <a:bodyPr/>
            <a:lstStyle/>
            <a:p>
              <a:pPr>
                <a:defRPr/>
              </a:pPr>
              <a:endParaRPr lang="en-US"/>
            </a:p>
          </c:txPr>
          <c:showLegendKey val="0"/>
          <c:showVal val="1"/>
          <c:showCatName val="0"/>
          <c:showSerName val="0"/>
          <c:showPercent val="0"/>
          <c:showBubbleSize val="0"/>
        </c:dLbl>
      </c:pivotFmt>
      <c:pivotFmt>
        <c:idx val="17"/>
        <c:dLbl>
          <c:idx val="0"/>
          <c:layout>
            <c:manualLayout>
              <c:x val="-4.4849945358253748E-2"/>
              <c:y val="6.0133207583035406E-2"/>
            </c:manualLayout>
          </c:layout>
          <c:showLegendKey val="0"/>
          <c:showVal val="1"/>
          <c:showCatName val="0"/>
          <c:showSerName val="0"/>
          <c:showPercent val="0"/>
          <c:showBubbleSize val="0"/>
        </c:dLbl>
      </c:pivotFmt>
      <c:pivotFmt>
        <c:idx val="18"/>
        <c:dLbl>
          <c:idx val="0"/>
          <c:layout>
            <c:manualLayout>
              <c:x val="-0.05"/>
              <c:y val="-7.8703703703703706E-2"/>
            </c:manualLayout>
          </c:layout>
          <c:showLegendKey val="0"/>
          <c:showVal val="1"/>
          <c:showCatName val="0"/>
          <c:showSerName val="0"/>
          <c:showPercent val="0"/>
          <c:showBubbleSize val="0"/>
        </c:dLbl>
      </c:pivotFmt>
      <c:pivotFmt>
        <c:idx val="19"/>
        <c:dLbl>
          <c:idx val="0"/>
          <c:layout>
            <c:manualLayout>
              <c:x val="-3.888888888888889E-2"/>
              <c:y val="-7.407407407407407E-2"/>
            </c:manualLayout>
          </c:layout>
          <c:showLegendKey val="0"/>
          <c:showVal val="1"/>
          <c:showCatName val="0"/>
          <c:showSerName val="0"/>
          <c:showPercent val="0"/>
          <c:showBubbleSize val="0"/>
        </c:dLbl>
      </c:pivotFmt>
      <c:pivotFmt>
        <c:idx val="20"/>
        <c:dLbl>
          <c:idx val="0"/>
          <c:spPr/>
          <c:txPr>
            <a:bodyPr/>
            <a:lstStyle/>
            <a:p>
              <a:pPr>
                <a:defRPr/>
              </a:pPr>
              <a:endParaRPr lang="en-US"/>
            </a:p>
          </c:txPr>
          <c:showLegendKey val="0"/>
          <c:showVal val="1"/>
          <c:showCatName val="0"/>
          <c:showSerName val="0"/>
          <c:showPercent val="0"/>
          <c:showBubbleSize val="0"/>
        </c:dLbl>
      </c:pivotFmt>
      <c:pivotFmt>
        <c:idx val="21"/>
        <c:dLbl>
          <c:idx val="0"/>
          <c:layout>
            <c:manualLayout>
              <c:x val="-4.4849945358253748E-2"/>
              <c:y val="6.0133207583035406E-2"/>
            </c:manualLayout>
          </c:layout>
          <c:showLegendKey val="0"/>
          <c:showVal val="1"/>
          <c:showCatName val="0"/>
          <c:showSerName val="0"/>
          <c:showPercent val="0"/>
          <c:showBubbleSize val="0"/>
        </c:dLbl>
      </c:pivotFmt>
      <c:pivotFmt>
        <c:idx val="22"/>
        <c:dLbl>
          <c:idx val="0"/>
          <c:layout>
            <c:manualLayout>
              <c:x val="-0.05"/>
              <c:y val="-7.8703703703703706E-2"/>
            </c:manualLayout>
          </c:layout>
          <c:showLegendKey val="0"/>
          <c:showVal val="1"/>
          <c:showCatName val="0"/>
          <c:showSerName val="0"/>
          <c:showPercent val="0"/>
          <c:showBubbleSize val="0"/>
        </c:dLbl>
      </c:pivotFmt>
      <c:pivotFmt>
        <c:idx val="23"/>
        <c:dLbl>
          <c:idx val="0"/>
          <c:layout>
            <c:manualLayout>
              <c:x val="-3.888888888888889E-2"/>
              <c:y val="-7.407407407407407E-2"/>
            </c:manualLayout>
          </c:layout>
          <c:showLegendKey val="0"/>
          <c:showVal val="1"/>
          <c:showCatName val="0"/>
          <c:showSerName val="0"/>
          <c:showPercent val="0"/>
          <c:showBubbleSize val="0"/>
        </c:dLbl>
      </c:pivotFmt>
    </c:pivotFmts>
    <c:plotArea>
      <c:layout/>
      <c:lineChart>
        <c:grouping val="standard"/>
        <c:varyColors val="0"/>
        <c:ser>
          <c:idx val="0"/>
          <c:order val="0"/>
          <c:tx>
            <c:strRef>
              <c:f>'CHILD WASTING'!$B$1</c:f>
              <c:strCache>
                <c:ptCount val="1"/>
                <c:pt idx="0">
                  <c:v>Total</c:v>
                </c:pt>
              </c:strCache>
            </c:strRef>
          </c:tx>
          <c:dLbls>
            <c:dLbl>
              <c:idx val="1"/>
              <c:layout>
                <c:manualLayout>
                  <c:x val="-4.4849945358253748E-2"/>
                  <c:y val="6.0133207583035406E-2"/>
                </c:manualLayout>
              </c:layout>
              <c:showLegendKey val="0"/>
              <c:showVal val="1"/>
              <c:showCatName val="0"/>
              <c:showSerName val="0"/>
              <c:showPercent val="0"/>
              <c:showBubbleSize val="0"/>
            </c:dLbl>
            <c:dLbl>
              <c:idx val="2"/>
              <c:layout>
                <c:manualLayout>
                  <c:x val="-0.05"/>
                  <c:y val="-7.8703703703703706E-2"/>
                </c:manualLayout>
              </c:layout>
              <c:showLegendKey val="0"/>
              <c:showVal val="1"/>
              <c:showCatName val="0"/>
              <c:showSerName val="0"/>
              <c:showPercent val="0"/>
              <c:showBubbleSize val="0"/>
            </c:dLbl>
            <c:dLbl>
              <c:idx val="3"/>
              <c:layout>
                <c:manualLayout>
                  <c:x val="-3.888888888888889E-2"/>
                  <c:y val="-7.407407407407407E-2"/>
                </c:manualLayout>
              </c:layout>
              <c:showLegendKey val="0"/>
              <c:showVal val="1"/>
              <c:showCatName val="0"/>
              <c:showSerName val="0"/>
              <c:showPercent val="0"/>
              <c:showBubbleSize val="0"/>
            </c:dLbl>
            <c:txPr>
              <a:bodyPr/>
              <a:lstStyle/>
              <a:p>
                <a:pPr>
                  <a:defRPr/>
                </a:pPr>
                <a:endParaRPr lang="en-US"/>
              </a:p>
            </c:txPr>
            <c:showLegendKey val="0"/>
            <c:showVal val="1"/>
            <c:showCatName val="0"/>
            <c:showSerName val="0"/>
            <c:showPercent val="0"/>
            <c:showBubbleSize val="0"/>
            <c:showLeaderLines val="0"/>
          </c:dLbls>
          <c:cat>
            <c:strRef>
              <c:f>'CHILD WASTING'!$A$2:$A$6</c:f>
              <c:strCache>
                <c:ptCount val="4"/>
                <c:pt idx="0">
                  <c:v>CDHS 2000</c:v>
                </c:pt>
                <c:pt idx="1">
                  <c:v>CDHS 2005</c:v>
                </c:pt>
                <c:pt idx="2">
                  <c:v>CAS 2008</c:v>
                </c:pt>
                <c:pt idx="3">
                  <c:v>CDHS 2010</c:v>
                </c:pt>
              </c:strCache>
            </c:strRef>
          </c:cat>
          <c:val>
            <c:numRef>
              <c:f>'CHILD WASTING'!$B$2:$B$6</c:f>
              <c:numCache>
                <c:formatCode>General</c:formatCode>
                <c:ptCount val="4"/>
                <c:pt idx="0">
                  <c:v>16.8</c:v>
                </c:pt>
                <c:pt idx="1">
                  <c:v>8.4</c:v>
                </c:pt>
                <c:pt idx="2">
                  <c:v>8.9</c:v>
                </c:pt>
                <c:pt idx="3">
                  <c:v>10.9</c:v>
                </c:pt>
              </c:numCache>
            </c:numRef>
          </c:val>
          <c:smooth val="0"/>
        </c:ser>
        <c:dLbls>
          <c:showLegendKey val="0"/>
          <c:showVal val="1"/>
          <c:showCatName val="0"/>
          <c:showSerName val="0"/>
          <c:showPercent val="0"/>
          <c:showBubbleSize val="0"/>
        </c:dLbls>
        <c:marker val="1"/>
        <c:smooth val="0"/>
        <c:axId val="24367872"/>
        <c:axId val="24370560"/>
      </c:lineChart>
      <c:dateAx>
        <c:axId val="24367872"/>
        <c:scaling>
          <c:orientation val="minMax"/>
        </c:scaling>
        <c:delete val="0"/>
        <c:axPos val="b"/>
        <c:numFmt formatCode="#,##0" sourceLinked="0"/>
        <c:majorTickMark val="none"/>
        <c:minorTickMark val="none"/>
        <c:tickLblPos val="nextTo"/>
        <c:crossAx val="24370560"/>
        <c:crosses val="autoZero"/>
        <c:auto val="0"/>
        <c:lblOffset val="100"/>
        <c:baseTimeUnit val="days"/>
      </c:dateAx>
      <c:valAx>
        <c:axId val="24370560"/>
        <c:scaling>
          <c:orientation val="minMax"/>
        </c:scaling>
        <c:delete val="0"/>
        <c:axPos val="l"/>
        <c:majorGridlines/>
        <c:numFmt formatCode="General" sourceLinked="1"/>
        <c:majorTickMark val="none"/>
        <c:minorTickMark val="none"/>
        <c:tickLblPos val="nextTo"/>
        <c:spPr>
          <a:noFill/>
          <a:ln w="9525" cap="flat" cmpd="sng" algn="ctr">
            <a:solidFill>
              <a:schemeClr val="dk1">
                <a:shade val="95000"/>
                <a:satMod val="105000"/>
              </a:schemeClr>
            </a:solidFill>
            <a:prstDash val="solid"/>
          </a:ln>
          <a:effectLst/>
        </c:spPr>
        <c:txPr>
          <a:bodyPr/>
          <a:lstStyle/>
          <a:p>
            <a:pPr>
              <a:defRPr>
                <a:solidFill>
                  <a:schemeClr val="tx1"/>
                </a:solidFill>
                <a:latin typeface="+mn-lt"/>
                <a:ea typeface="+mn-ea"/>
                <a:cs typeface="+mn-cs"/>
              </a:defRPr>
            </a:pPr>
            <a:endParaRPr lang="en-US"/>
          </a:p>
        </c:txPr>
        <c:crossAx val="24367872"/>
        <c:crosses val="autoZero"/>
        <c:crossBetween val="between"/>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TRENDS.xlsx]SEVERE WASTING!PivotTable7</c:name>
    <c:fmtId val="4"/>
  </c:pivotSource>
  <c:chart>
    <c:title>
      <c:tx>
        <c:rich>
          <a:bodyPr/>
          <a:lstStyle/>
          <a:p>
            <a:pPr>
              <a:defRPr sz="1100"/>
            </a:pPr>
            <a:r>
              <a:rPr lang="en-US" sz="1100" dirty="0"/>
              <a:t>Percentage</a:t>
            </a:r>
            <a:r>
              <a:rPr lang="en-US" sz="1100" baseline="0" dirty="0"/>
              <a:t> of U-5 children severely </a:t>
            </a:r>
            <a:r>
              <a:rPr lang="en-US" sz="1100" baseline="0" dirty="0" smtClean="0"/>
              <a:t>wasted (weight-for-height &lt;-3SD) </a:t>
            </a:r>
            <a:r>
              <a:rPr lang="en-US" sz="1100" baseline="0" dirty="0"/>
              <a:t>from 2000-2010</a:t>
            </a:r>
            <a:endParaRPr lang="en-US" sz="1100" dirty="0"/>
          </a:p>
        </c:rich>
      </c:tx>
      <c:layout/>
      <c:overlay val="0"/>
    </c:title>
    <c:autoTitleDeleted val="0"/>
    <c:pivotFmts>
      <c:pivotFmt>
        <c:idx val="0"/>
        <c:dLbl>
          <c:idx val="0"/>
          <c:spPr/>
          <c:txPr>
            <a:bodyPr/>
            <a:lstStyle/>
            <a:p>
              <a:pPr>
                <a:defRPr/>
              </a:pPr>
              <a:endParaRPr lang="en-US"/>
            </a:p>
          </c:txPr>
          <c:showLegendKey val="0"/>
          <c:showVal val="1"/>
          <c:showCatName val="0"/>
          <c:showSerName val="0"/>
          <c:showPercent val="0"/>
          <c:showBubbleSize val="0"/>
        </c:dLbl>
      </c:pivotFmt>
      <c:pivotFmt>
        <c:idx val="1"/>
        <c:marker>
          <c:symbol val="none"/>
        </c:marker>
      </c:pivotFmt>
      <c:pivotFmt>
        <c:idx val="2"/>
        <c:marker>
          <c:symbol val="none"/>
        </c:marker>
      </c:pivotFmt>
      <c:pivotFmt>
        <c:idx val="3"/>
        <c:dLbl>
          <c:idx val="0"/>
          <c:layout>
            <c:manualLayout>
              <c:x val="-3.5661218424962872E-2"/>
              <c:y val="-4.5734388742304309E-2"/>
            </c:manualLayout>
          </c:layout>
          <c:showLegendKey val="0"/>
          <c:showVal val="1"/>
          <c:showCatName val="0"/>
          <c:showSerName val="0"/>
          <c:showPercent val="0"/>
          <c:showBubbleSize val="0"/>
        </c:dLbl>
      </c:pivotFmt>
      <c:pivotFmt>
        <c:idx val="4"/>
        <c:dLbl>
          <c:idx val="0"/>
          <c:layout>
            <c:manualLayout>
              <c:x val="-3.5661218424962851E-2"/>
              <c:y val="4.9252418645558488E-2"/>
            </c:manualLayout>
          </c:layout>
          <c:showLegendKey val="0"/>
          <c:showVal val="1"/>
          <c:showCatName val="0"/>
          <c:showSerName val="0"/>
          <c:showPercent val="0"/>
          <c:showBubbleSize val="0"/>
        </c:dLbl>
      </c:pivotFmt>
      <c:pivotFmt>
        <c:idx val="5"/>
        <c:dLbl>
          <c:idx val="0"/>
          <c:layout>
            <c:manualLayout>
              <c:x val="-3.3680039623575957E-2"/>
              <c:y val="-5.2770448548812667E-2"/>
            </c:manualLayout>
          </c:layout>
          <c:showLegendKey val="0"/>
          <c:showVal val="1"/>
          <c:showCatName val="0"/>
          <c:showSerName val="0"/>
          <c:showPercent val="0"/>
          <c:showBubbleSize val="0"/>
        </c:dLbl>
      </c:pivotFmt>
      <c:pivotFmt>
        <c:idx val="6"/>
        <c:dLbl>
          <c:idx val="0"/>
          <c:layout>
            <c:manualLayout>
              <c:x val="-3.5661218424962851E-2"/>
              <c:y val="-5.2770448548812667E-2"/>
            </c:manualLayout>
          </c:layout>
          <c:showLegendKey val="0"/>
          <c:showVal val="1"/>
          <c:showCatName val="0"/>
          <c:showSerName val="0"/>
          <c:showPercent val="0"/>
          <c:showBubbleSize val="0"/>
        </c:dLbl>
      </c:pivotFmt>
      <c:pivotFmt>
        <c:idx val="7"/>
        <c:dLbl>
          <c:idx val="0"/>
          <c:spPr/>
          <c:txPr>
            <a:bodyPr/>
            <a:lstStyle/>
            <a:p>
              <a:pPr>
                <a:defRPr/>
              </a:pPr>
              <a:endParaRPr lang="en-US"/>
            </a:p>
          </c:txPr>
          <c:showLegendKey val="0"/>
          <c:showVal val="1"/>
          <c:showCatName val="0"/>
          <c:showSerName val="0"/>
          <c:showPercent val="0"/>
          <c:showBubbleSize val="0"/>
        </c:dLbl>
      </c:pivotFmt>
      <c:pivotFmt>
        <c:idx val="8"/>
        <c:dLbl>
          <c:idx val="0"/>
          <c:layout>
            <c:manualLayout>
              <c:x val="-3.5661218424962872E-2"/>
              <c:y val="-4.5734388742304309E-2"/>
            </c:manualLayout>
          </c:layout>
          <c:showLegendKey val="0"/>
          <c:showVal val="1"/>
          <c:showCatName val="0"/>
          <c:showSerName val="0"/>
          <c:showPercent val="0"/>
          <c:showBubbleSize val="0"/>
        </c:dLbl>
      </c:pivotFmt>
      <c:pivotFmt>
        <c:idx val="9"/>
        <c:dLbl>
          <c:idx val="0"/>
          <c:layout>
            <c:manualLayout>
              <c:x val="-3.5661218424962851E-2"/>
              <c:y val="4.9252418645558488E-2"/>
            </c:manualLayout>
          </c:layout>
          <c:showLegendKey val="0"/>
          <c:showVal val="1"/>
          <c:showCatName val="0"/>
          <c:showSerName val="0"/>
          <c:showPercent val="0"/>
          <c:showBubbleSize val="0"/>
        </c:dLbl>
      </c:pivotFmt>
      <c:pivotFmt>
        <c:idx val="10"/>
        <c:dLbl>
          <c:idx val="0"/>
          <c:layout>
            <c:manualLayout>
              <c:x val="-3.3680039623575957E-2"/>
              <c:y val="-5.2770448548812667E-2"/>
            </c:manualLayout>
          </c:layout>
          <c:showLegendKey val="0"/>
          <c:showVal val="1"/>
          <c:showCatName val="0"/>
          <c:showSerName val="0"/>
          <c:showPercent val="0"/>
          <c:showBubbleSize val="0"/>
        </c:dLbl>
      </c:pivotFmt>
      <c:pivotFmt>
        <c:idx val="11"/>
        <c:dLbl>
          <c:idx val="0"/>
          <c:layout>
            <c:manualLayout>
              <c:x val="-3.5661218424962851E-2"/>
              <c:y val="-5.2770448548812667E-2"/>
            </c:manualLayout>
          </c:layout>
          <c:showLegendKey val="0"/>
          <c:showVal val="1"/>
          <c:showCatName val="0"/>
          <c:showSerName val="0"/>
          <c:showPercent val="0"/>
          <c:showBubbleSize val="0"/>
        </c:dLbl>
      </c:pivotFmt>
      <c:pivotFmt>
        <c:idx val="12"/>
        <c:dLbl>
          <c:idx val="0"/>
          <c:spPr/>
          <c:txPr>
            <a:bodyPr/>
            <a:lstStyle/>
            <a:p>
              <a:pPr>
                <a:defRPr/>
              </a:pPr>
              <a:endParaRPr lang="en-US"/>
            </a:p>
          </c:txPr>
          <c:showLegendKey val="0"/>
          <c:showVal val="1"/>
          <c:showCatName val="0"/>
          <c:showSerName val="0"/>
          <c:showPercent val="0"/>
          <c:showBubbleSize val="0"/>
        </c:dLbl>
      </c:pivotFmt>
      <c:pivotFmt>
        <c:idx val="13"/>
        <c:dLbl>
          <c:idx val="0"/>
          <c:layout>
            <c:manualLayout>
              <c:x val="-3.5661218424962872E-2"/>
              <c:y val="-4.5734388742304309E-2"/>
            </c:manualLayout>
          </c:layout>
          <c:showLegendKey val="0"/>
          <c:showVal val="1"/>
          <c:showCatName val="0"/>
          <c:showSerName val="0"/>
          <c:showPercent val="0"/>
          <c:showBubbleSize val="0"/>
        </c:dLbl>
      </c:pivotFmt>
      <c:pivotFmt>
        <c:idx val="14"/>
        <c:dLbl>
          <c:idx val="0"/>
          <c:layout>
            <c:manualLayout>
              <c:x val="-3.5661218424962851E-2"/>
              <c:y val="4.9252418645558488E-2"/>
            </c:manualLayout>
          </c:layout>
          <c:showLegendKey val="0"/>
          <c:showVal val="1"/>
          <c:showCatName val="0"/>
          <c:showSerName val="0"/>
          <c:showPercent val="0"/>
          <c:showBubbleSize val="0"/>
        </c:dLbl>
      </c:pivotFmt>
      <c:pivotFmt>
        <c:idx val="15"/>
        <c:dLbl>
          <c:idx val="0"/>
          <c:layout>
            <c:manualLayout>
              <c:x val="-3.3680039623575957E-2"/>
              <c:y val="-5.2770448548812667E-2"/>
            </c:manualLayout>
          </c:layout>
          <c:showLegendKey val="0"/>
          <c:showVal val="1"/>
          <c:showCatName val="0"/>
          <c:showSerName val="0"/>
          <c:showPercent val="0"/>
          <c:showBubbleSize val="0"/>
        </c:dLbl>
      </c:pivotFmt>
      <c:pivotFmt>
        <c:idx val="16"/>
        <c:dLbl>
          <c:idx val="0"/>
          <c:layout>
            <c:manualLayout>
              <c:x val="-3.5661218424962851E-2"/>
              <c:y val="-5.2770448548812667E-2"/>
            </c:manualLayout>
          </c:layout>
          <c:showLegendKey val="0"/>
          <c:showVal val="1"/>
          <c:showCatName val="0"/>
          <c:showSerName val="0"/>
          <c:showPercent val="0"/>
          <c:showBubbleSize val="0"/>
        </c:dLbl>
      </c:pivotFmt>
    </c:pivotFmts>
    <c:plotArea>
      <c:layout/>
      <c:lineChart>
        <c:grouping val="standard"/>
        <c:varyColors val="0"/>
        <c:ser>
          <c:idx val="0"/>
          <c:order val="0"/>
          <c:tx>
            <c:strRef>
              <c:f>'SEVERE WASTING'!$B$3</c:f>
              <c:strCache>
                <c:ptCount val="1"/>
                <c:pt idx="0">
                  <c:v>Total</c:v>
                </c:pt>
              </c:strCache>
            </c:strRef>
          </c:tx>
          <c:dLbls>
            <c:dLbl>
              <c:idx val="0"/>
              <c:layout>
                <c:manualLayout>
                  <c:x val="-3.5661218424962872E-2"/>
                  <c:y val="-4.5734388742304309E-2"/>
                </c:manualLayout>
              </c:layout>
              <c:showLegendKey val="0"/>
              <c:showVal val="1"/>
              <c:showCatName val="0"/>
              <c:showSerName val="0"/>
              <c:showPercent val="0"/>
              <c:showBubbleSize val="0"/>
            </c:dLbl>
            <c:dLbl>
              <c:idx val="1"/>
              <c:layout>
                <c:manualLayout>
                  <c:x val="-3.5661218424962851E-2"/>
                  <c:y val="4.9252418645558488E-2"/>
                </c:manualLayout>
              </c:layout>
              <c:showLegendKey val="0"/>
              <c:showVal val="1"/>
              <c:showCatName val="0"/>
              <c:showSerName val="0"/>
              <c:showPercent val="0"/>
              <c:showBubbleSize val="0"/>
            </c:dLbl>
            <c:dLbl>
              <c:idx val="2"/>
              <c:layout>
                <c:manualLayout>
                  <c:x val="-3.3680039623575957E-2"/>
                  <c:y val="-5.2770448548812667E-2"/>
                </c:manualLayout>
              </c:layout>
              <c:showLegendKey val="0"/>
              <c:showVal val="1"/>
              <c:showCatName val="0"/>
              <c:showSerName val="0"/>
              <c:showPercent val="0"/>
              <c:showBubbleSize val="0"/>
            </c:dLbl>
            <c:dLbl>
              <c:idx val="3"/>
              <c:layout>
                <c:manualLayout>
                  <c:x val="-3.5661218424962851E-2"/>
                  <c:y val="-5.2770448548812667E-2"/>
                </c:manualLayout>
              </c:layout>
              <c:showLegendKey val="0"/>
              <c:showVal val="1"/>
              <c:showCatName val="0"/>
              <c:showSerName val="0"/>
              <c:showPercent val="0"/>
              <c:showBubbleSize val="0"/>
            </c:dLbl>
            <c:txPr>
              <a:bodyPr/>
              <a:lstStyle/>
              <a:p>
                <a:pPr>
                  <a:defRPr/>
                </a:pPr>
                <a:endParaRPr lang="en-US"/>
              </a:p>
            </c:txPr>
            <c:showLegendKey val="0"/>
            <c:showVal val="1"/>
            <c:showCatName val="0"/>
            <c:showSerName val="0"/>
            <c:showPercent val="0"/>
            <c:showBubbleSize val="0"/>
            <c:showLeaderLines val="0"/>
          </c:dLbls>
          <c:cat>
            <c:strRef>
              <c:f>'SEVERE WASTING'!$A$4:$A$8</c:f>
              <c:strCache>
                <c:ptCount val="4"/>
                <c:pt idx="0">
                  <c:v>CDHS 2000</c:v>
                </c:pt>
                <c:pt idx="1">
                  <c:v>CDHS 2005</c:v>
                </c:pt>
                <c:pt idx="2">
                  <c:v>CAS 2008</c:v>
                </c:pt>
                <c:pt idx="3">
                  <c:v>CDHS 2010</c:v>
                </c:pt>
              </c:strCache>
            </c:strRef>
          </c:cat>
          <c:val>
            <c:numRef>
              <c:f>'SEVERE WASTING'!$B$4:$B$8</c:f>
              <c:numCache>
                <c:formatCode>General</c:formatCode>
                <c:ptCount val="4"/>
                <c:pt idx="0">
                  <c:v>7.3</c:v>
                </c:pt>
                <c:pt idx="1">
                  <c:v>1.7</c:v>
                </c:pt>
                <c:pt idx="2">
                  <c:v>1.8</c:v>
                </c:pt>
                <c:pt idx="3">
                  <c:v>2.5</c:v>
                </c:pt>
              </c:numCache>
            </c:numRef>
          </c:val>
          <c:smooth val="0"/>
        </c:ser>
        <c:dLbls>
          <c:showLegendKey val="0"/>
          <c:showVal val="1"/>
          <c:showCatName val="0"/>
          <c:showSerName val="0"/>
          <c:showPercent val="0"/>
          <c:showBubbleSize val="0"/>
        </c:dLbls>
        <c:marker val="1"/>
        <c:smooth val="0"/>
        <c:axId val="24401024"/>
        <c:axId val="24440832"/>
      </c:lineChart>
      <c:catAx>
        <c:axId val="24401024"/>
        <c:scaling>
          <c:orientation val="minMax"/>
        </c:scaling>
        <c:delete val="0"/>
        <c:axPos val="b"/>
        <c:majorTickMark val="none"/>
        <c:minorTickMark val="none"/>
        <c:tickLblPos val="nextTo"/>
        <c:crossAx val="24440832"/>
        <c:crosses val="autoZero"/>
        <c:auto val="1"/>
        <c:lblAlgn val="ctr"/>
        <c:lblOffset val="100"/>
        <c:noMultiLvlLbl val="0"/>
      </c:catAx>
      <c:valAx>
        <c:axId val="24440832"/>
        <c:scaling>
          <c:orientation val="minMax"/>
        </c:scaling>
        <c:delete val="1"/>
        <c:axPos val="l"/>
        <c:numFmt formatCode="General" sourceLinked="1"/>
        <c:majorTickMark val="out"/>
        <c:minorTickMark val="none"/>
        <c:tickLblPos val="nextTo"/>
        <c:crossAx val="24401024"/>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[NUTRITION HH SURVEY TRENDS.xlsx]WASTING BY RESIDENCE!PivotTable6</c:name>
    <c:fmtId val="3"/>
  </c:pivotSource>
  <c:chart>
    <c:title>
      <c:tx>
        <c:rich>
          <a:bodyPr/>
          <a:lstStyle/>
          <a:p>
            <a:pPr>
              <a:defRPr sz="1100"/>
            </a:pPr>
            <a:r>
              <a:rPr lang="en-US" sz="1100"/>
              <a:t>Percentage</a:t>
            </a:r>
            <a:r>
              <a:rPr lang="en-US" sz="1100" baseline="0"/>
              <a:t> of U-5 children wasted by residence from 2008-2010</a:t>
            </a:r>
            <a:endParaRPr lang="en-US" sz="1100"/>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dLbl>
          <c:idx val="0"/>
          <c:spPr/>
          <c:txPr>
            <a:bodyPr/>
            <a:lstStyle/>
            <a:p>
              <a:pPr>
                <a:defRPr/>
              </a:pPr>
              <a:endParaRPr lang="en-US"/>
            </a:p>
          </c:txPr>
          <c:showLegendKey val="0"/>
          <c:showVal val="1"/>
          <c:showCatName val="0"/>
          <c:showSerName val="0"/>
          <c:showPercent val="0"/>
          <c:showBubbleSize val="0"/>
        </c:dLbl>
      </c:pivotFmt>
      <c:pivotFmt>
        <c:idx val="21"/>
        <c:marker>
          <c:symbol val="none"/>
        </c:marker>
        <c:dLbl>
          <c:idx val="0"/>
          <c:spPr/>
          <c:txPr>
            <a:bodyPr/>
            <a:lstStyle/>
            <a:p>
              <a:pPr>
                <a:defRPr/>
              </a:pPr>
              <a:endParaRPr lang="en-US"/>
            </a:p>
          </c:txPr>
          <c:showLegendKey val="0"/>
          <c:showVal val="1"/>
          <c:showCatName val="0"/>
          <c:showSerName val="0"/>
          <c:showPercent val="0"/>
          <c:showBubbleSize val="0"/>
        </c:dLbl>
      </c:pivotFmt>
      <c:pivotFmt>
        <c:idx val="22"/>
        <c:marker>
          <c:symbol val="none"/>
        </c:marker>
        <c:dLbl>
          <c:idx val="0"/>
          <c:spPr/>
          <c:txPr>
            <a:bodyPr/>
            <a:lstStyle/>
            <a:p>
              <a:pPr>
                <a:defRPr/>
              </a:pPr>
              <a:endParaRPr lang="en-US"/>
            </a:p>
          </c:txPr>
          <c:showLegendKey val="0"/>
          <c:showVal val="1"/>
          <c:showCatName val="0"/>
          <c:showSerName val="0"/>
          <c:showPercent val="0"/>
          <c:showBubbleSize val="0"/>
        </c:dLbl>
      </c:pivotFmt>
      <c:pivotFmt>
        <c:idx val="23"/>
        <c:marker>
          <c:symbol val="none"/>
        </c:marker>
        <c:dLbl>
          <c:idx val="0"/>
          <c:spPr/>
          <c:txPr>
            <a:bodyPr/>
            <a:lstStyle/>
            <a:p>
              <a:pPr>
                <a:defRPr/>
              </a:pPr>
              <a:endParaRPr lang="en-US"/>
            </a:p>
          </c:txPr>
          <c:showLegendKey val="0"/>
          <c:showVal val="1"/>
          <c:showCatName val="0"/>
          <c:showSerName val="0"/>
          <c:showPercent val="0"/>
          <c:showBubbleSize val="0"/>
        </c:dLbl>
      </c:pivotFmt>
      <c:pivotFmt>
        <c:idx val="24"/>
        <c:marker>
          <c:symbol val="none"/>
        </c:marker>
        <c:dLbl>
          <c:idx val="0"/>
          <c:spPr/>
          <c:txPr>
            <a:bodyPr/>
            <a:lstStyle/>
            <a:p>
              <a:pPr>
                <a:defRPr/>
              </a:pPr>
              <a:endParaRPr lang="en-US"/>
            </a:p>
          </c:txPr>
          <c:showLegendKey val="0"/>
          <c:showVal val="1"/>
          <c:showCatName val="0"/>
          <c:showSerName val="0"/>
          <c:showPercent val="0"/>
          <c:showBubbleSize val="0"/>
        </c:dLbl>
      </c:pivotFmt>
      <c:pivotFmt>
        <c:idx val="25"/>
        <c:marker>
          <c:symbol val="none"/>
        </c:marker>
        <c:dLbl>
          <c:idx val="0"/>
          <c:spPr/>
          <c:txPr>
            <a:bodyPr/>
            <a:lstStyle/>
            <a:p>
              <a:pPr>
                <a:defRPr/>
              </a:pPr>
              <a:endParaRPr lang="en-US"/>
            </a:p>
          </c:txPr>
          <c:showLegendKey val="0"/>
          <c:showVal val="1"/>
          <c:showCatName val="0"/>
          <c:showSerName val="0"/>
          <c:showPercent val="0"/>
          <c:showBubbleSize val="0"/>
        </c:dLbl>
      </c:pivotFmt>
    </c:pivotFmts>
    <c:plotArea>
      <c:layout/>
      <c:barChart>
        <c:barDir val="col"/>
        <c:grouping val="clustered"/>
        <c:varyColors val="0"/>
        <c:ser>
          <c:idx val="0"/>
          <c:order val="0"/>
          <c:tx>
            <c:strRef>
              <c:f>'WASTING BY RESIDENCE'!$B$3:$B$4</c:f>
              <c:strCache>
                <c:ptCount val="1"/>
                <c:pt idx="0">
                  <c:v>CAS 2008</c:v>
                </c:pt>
              </c:strCache>
            </c:strRef>
          </c:tx>
          <c:invertIfNegative val="0"/>
          <c:cat>
            <c:multiLvlStrRef>
              <c:f>'WASTING BY RESIDENCE'!$A$5:$A$12</c:f>
              <c:multiLvlStrCache>
                <c:ptCount val="4"/>
                <c:lvl>
                  <c:pt idx="0">
                    <c:v>RURAL</c:v>
                  </c:pt>
                  <c:pt idx="1">
                    <c:v>URBAN</c:v>
                  </c:pt>
                  <c:pt idx="2">
                    <c:v>RURAL</c:v>
                  </c:pt>
                  <c:pt idx="3">
                    <c:v>URBAN</c:v>
                  </c:pt>
                </c:lvl>
                <c:lvl>
                  <c:pt idx="0">
                    <c:v>SEVERELY WASTED</c:v>
                  </c:pt>
                  <c:pt idx="2">
                    <c:v>WASTED</c:v>
                  </c:pt>
                </c:lvl>
              </c:multiLvlStrCache>
            </c:multiLvlStrRef>
          </c:cat>
          <c:val>
            <c:numRef>
              <c:f>'WASTING BY RESIDENCE'!$B$5:$B$12</c:f>
              <c:numCache>
                <c:formatCode>General</c:formatCode>
                <c:ptCount val="4"/>
                <c:pt idx="0">
                  <c:v>1.9</c:v>
                </c:pt>
                <c:pt idx="1">
                  <c:v>1.6</c:v>
                </c:pt>
                <c:pt idx="2">
                  <c:v>9</c:v>
                </c:pt>
                <c:pt idx="3">
                  <c:v>8.5</c:v>
                </c:pt>
              </c:numCache>
            </c:numRef>
          </c:val>
        </c:ser>
        <c:ser>
          <c:idx val="1"/>
          <c:order val="1"/>
          <c:tx>
            <c:strRef>
              <c:f>'WASTING BY RESIDENCE'!$C$3:$C$4</c:f>
              <c:strCache>
                <c:ptCount val="1"/>
                <c:pt idx="0">
                  <c:v>CDHS 2010</c:v>
                </c:pt>
              </c:strCache>
            </c:strRef>
          </c:tx>
          <c:invertIfNegative val="0"/>
          <c:cat>
            <c:multiLvlStrRef>
              <c:f>'WASTING BY RESIDENCE'!$A$5:$A$12</c:f>
              <c:multiLvlStrCache>
                <c:ptCount val="4"/>
                <c:lvl>
                  <c:pt idx="0">
                    <c:v>RURAL</c:v>
                  </c:pt>
                  <c:pt idx="1">
                    <c:v>URBAN</c:v>
                  </c:pt>
                  <c:pt idx="2">
                    <c:v>RURAL</c:v>
                  </c:pt>
                  <c:pt idx="3">
                    <c:v>URBAN</c:v>
                  </c:pt>
                </c:lvl>
                <c:lvl>
                  <c:pt idx="0">
                    <c:v>SEVERELY WASTED</c:v>
                  </c:pt>
                  <c:pt idx="2">
                    <c:v>WASTED</c:v>
                  </c:pt>
                </c:lvl>
              </c:multiLvlStrCache>
            </c:multiLvlStrRef>
          </c:cat>
          <c:val>
            <c:numRef>
              <c:f>'WASTING BY RESIDENCE'!$C$5:$C$12</c:f>
              <c:numCache>
                <c:formatCode>General</c:formatCode>
                <c:ptCount val="4"/>
                <c:pt idx="0">
                  <c:v>2.2999999999999998</c:v>
                </c:pt>
                <c:pt idx="1">
                  <c:v>3.3</c:v>
                </c:pt>
                <c:pt idx="2">
                  <c:v>10.8</c:v>
                </c:pt>
                <c:pt idx="3">
                  <c:v>11.6</c:v>
                </c:pt>
              </c:numCache>
            </c:numRef>
          </c:val>
        </c:ser>
        <c:dLbls>
          <c:showLegendKey val="0"/>
          <c:showVal val="1"/>
          <c:showCatName val="0"/>
          <c:showSerName val="0"/>
          <c:showPercent val="0"/>
          <c:showBubbleSize val="0"/>
        </c:dLbls>
        <c:gapWidth val="150"/>
        <c:overlap val="-25"/>
        <c:axId val="24581632"/>
        <c:axId val="24583168"/>
      </c:barChart>
      <c:catAx>
        <c:axId val="24581632"/>
        <c:scaling>
          <c:orientation val="minMax"/>
        </c:scaling>
        <c:delete val="0"/>
        <c:axPos val="b"/>
        <c:majorTickMark val="none"/>
        <c:minorTickMark val="none"/>
        <c:tickLblPos val="nextTo"/>
        <c:crossAx val="24583168"/>
        <c:crosses val="autoZero"/>
        <c:auto val="1"/>
        <c:lblAlgn val="ctr"/>
        <c:lblOffset val="100"/>
        <c:noMultiLvlLbl val="0"/>
      </c:catAx>
      <c:valAx>
        <c:axId val="24583168"/>
        <c:scaling>
          <c:orientation val="minMax"/>
        </c:scaling>
        <c:delete val="1"/>
        <c:axPos val="l"/>
        <c:numFmt formatCode="General" sourceLinked="1"/>
        <c:majorTickMark val="out"/>
        <c:minorTickMark val="none"/>
        <c:tickLblPos val="nextTo"/>
        <c:crossAx val="24581632"/>
        <c:crosses val="autoZero"/>
        <c:crossBetween val="between"/>
      </c:valAx>
    </c:plotArea>
    <c:legend>
      <c:legendPos val="t"/>
      <c:layout/>
      <c:overlay val="0"/>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lrMapOvr bg1="lt1" tx1="dk1" bg2="lt2" tx2="dk2" accent1="accent1" accent2="accent2" accent3="accent3" accent4="accent4" accent5="accent5" accent6="accent6" hlink="hlink" folHlink="folHlink"/>
  <c:pivotSource>
    <c:name>[NUTRITION HH SURVEY TRENDS.xlsx]CHILD STUNTING!PivotTable2</c:name>
    <c:fmtId val="6"/>
  </c:pivotSource>
  <c:chart>
    <c:title>
      <c:tx>
        <c:rich>
          <a:bodyPr/>
          <a:lstStyle/>
          <a:p>
            <a:pPr>
              <a:defRPr sz="1100"/>
            </a:pPr>
            <a:r>
              <a:rPr lang="en-US" dirty="0"/>
              <a:t>Percentage</a:t>
            </a:r>
            <a:r>
              <a:rPr lang="en-US" baseline="0" dirty="0"/>
              <a:t> of U-5 children </a:t>
            </a:r>
            <a:r>
              <a:rPr lang="en-US" baseline="0" dirty="0" smtClean="0"/>
              <a:t>stunted (height-for-age &lt;-2SD) </a:t>
            </a:r>
            <a:r>
              <a:rPr lang="en-US" baseline="0" dirty="0"/>
              <a:t>from 2000-2010 in Cambodia</a:t>
            </a:r>
            <a:endParaRPr lang="en-US" dirty="0"/>
          </a:p>
        </c:rich>
      </c:tx>
      <c:layout/>
      <c:overlay val="0"/>
    </c:title>
    <c:autoTitleDeleted val="0"/>
    <c:pivotFmts>
      <c:pivotFmt>
        <c:idx val="0"/>
        <c:dLbl>
          <c:idx val="0"/>
          <c:spPr/>
          <c:txPr>
            <a:bodyPr/>
            <a:lstStyle/>
            <a:p>
              <a:pPr>
                <a:defRPr/>
              </a:pPr>
              <a:endParaRPr lang="en-US"/>
            </a:p>
          </c:txPr>
          <c:showLegendKey val="0"/>
          <c:showVal val="1"/>
          <c:showCatName val="0"/>
          <c:showSerName val="0"/>
          <c:showPercent val="0"/>
          <c:showBubbleSize val="0"/>
        </c:dLbl>
      </c:pivotFmt>
      <c:pivotFmt>
        <c:idx val="1"/>
      </c:pivotFmt>
      <c:pivotFmt>
        <c:idx val="2"/>
      </c:pivotFmt>
      <c:pivotFmt>
        <c:idx val="3"/>
      </c:pivotFmt>
      <c:pivotFmt>
        <c:idx val="4"/>
      </c:pivotFmt>
      <c:pivotFmt>
        <c:idx val="5"/>
      </c:pivotFmt>
      <c:pivotFmt>
        <c:idx val="6"/>
      </c:pivotFmt>
      <c:pivotFmt>
        <c:idx val="7"/>
        <c:dLbl>
          <c:idx val="0"/>
          <c:layout>
            <c:manualLayout>
              <c:x val="-4.4134727061556342E-2"/>
              <c:y val="-4.7761194029850781E-2"/>
            </c:manualLayout>
          </c:layout>
          <c:showLegendKey val="0"/>
          <c:showVal val="1"/>
          <c:showCatName val="0"/>
          <c:showSerName val="0"/>
          <c:showPercent val="0"/>
          <c:showBubbleSize val="0"/>
        </c:dLbl>
      </c:pivotFmt>
      <c:pivotFmt>
        <c:idx val="8"/>
        <c:dLbl>
          <c:idx val="0"/>
          <c:layout>
            <c:manualLayout>
              <c:x val="-3.9488966318234592E-2"/>
              <c:y val="-4.7761194029850781E-2"/>
            </c:manualLayout>
          </c:layout>
          <c:showLegendKey val="0"/>
          <c:showVal val="1"/>
          <c:showCatName val="0"/>
          <c:showSerName val="0"/>
          <c:showPercent val="0"/>
          <c:showBubbleSize val="0"/>
        </c:dLbl>
      </c:pivotFmt>
      <c:pivotFmt>
        <c:idx val="9"/>
        <c:dLbl>
          <c:idx val="0"/>
          <c:layout>
            <c:manualLayout>
              <c:x val="-4.8780487804878092E-2"/>
              <c:y val="5.9701492537313508E-2"/>
            </c:manualLayout>
          </c:layout>
          <c:showLegendKey val="0"/>
          <c:showVal val="1"/>
          <c:showCatName val="0"/>
          <c:showSerName val="0"/>
          <c:showPercent val="0"/>
          <c:showBubbleSize val="0"/>
        </c:dLbl>
      </c:pivotFmt>
      <c:pivotFmt>
        <c:idx val="10"/>
        <c:dLbl>
          <c:idx val="0"/>
          <c:layout>
            <c:manualLayout>
              <c:x val="-4.1811846689895453E-2"/>
              <c:y val="-6.3681592039800963E-2"/>
            </c:manualLayout>
          </c:layout>
          <c:showLegendKey val="0"/>
          <c:showVal val="1"/>
          <c:showCatName val="0"/>
          <c:showSerName val="0"/>
          <c:showPercent val="0"/>
          <c:showBubbleSize val="0"/>
        </c:dLbl>
      </c:pivotFmt>
      <c:pivotFmt>
        <c:idx val="11"/>
        <c:dLbl>
          <c:idx val="0"/>
          <c:layout>
            <c:manualLayout>
              <c:x val="-4.8780487804878092E-2"/>
              <c:y val="-5.9701492537313466E-2"/>
            </c:manualLayout>
          </c:layout>
          <c:showLegendKey val="0"/>
          <c:showVal val="1"/>
          <c:showCatName val="0"/>
          <c:showSerName val="0"/>
          <c:showPercent val="0"/>
          <c:showBubbleSize val="0"/>
        </c:dLbl>
      </c:pivotFmt>
      <c:pivotFmt>
        <c:idx val="12"/>
        <c:dLbl>
          <c:idx val="0"/>
          <c:spPr/>
          <c:txPr>
            <a:bodyPr/>
            <a:lstStyle/>
            <a:p>
              <a:pPr>
                <a:defRPr/>
              </a:pPr>
              <a:endParaRPr lang="en-US"/>
            </a:p>
          </c:txPr>
          <c:showLegendKey val="0"/>
          <c:showVal val="1"/>
          <c:showCatName val="0"/>
          <c:showSerName val="0"/>
          <c:showPercent val="0"/>
          <c:showBubbleSize val="0"/>
        </c:dLbl>
      </c:pivotFmt>
      <c:pivotFmt>
        <c:idx val="13"/>
        <c:dLbl>
          <c:idx val="0"/>
          <c:layout>
            <c:manualLayout>
              <c:x val="-4.074702886247876E-2"/>
              <c:y val="5.8874458874458878E-2"/>
            </c:manualLayout>
          </c:layout>
          <c:showLegendKey val="0"/>
          <c:showVal val="1"/>
          <c:showCatName val="0"/>
          <c:showSerName val="0"/>
          <c:showPercent val="0"/>
          <c:showBubbleSize val="0"/>
        </c:dLbl>
      </c:pivotFmt>
      <c:pivotFmt>
        <c:idx val="14"/>
        <c:dLbl>
          <c:idx val="0"/>
          <c:layout>
            <c:manualLayout>
              <c:x val="-4.074702886247878E-2"/>
              <c:y val="-4.5021645021645025E-2"/>
            </c:manualLayout>
          </c:layout>
          <c:showLegendKey val="0"/>
          <c:showVal val="1"/>
          <c:showCatName val="0"/>
          <c:showSerName val="0"/>
          <c:showPercent val="0"/>
          <c:showBubbleSize val="0"/>
        </c:dLbl>
      </c:pivotFmt>
      <c:pivotFmt>
        <c:idx val="15"/>
        <c:dLbl>
          <c:idx val="0"/>
          <c:layout>
            <c:manualLayout>
              <c:x val="-3.8483305036785515E-2"/>
              <c:y val="7.6190476190476197E-2"/>
            </c:manualLayout>
          </c:layout>
          <c:showLegendKey val="0"/>
          <c:showVal val="1"/>
          <c:showCatName val="0"/>
          <c:showSerName val="0"/>
          <c:showPercent val="0"/>
          <c:showBubbleSize val="0"/>
        </c:dLbl>
      </c:pivotFmt>
      <c:pivotFmt>
        <c:idx val="16"/>
        <c:dLbl>
          <c:idx val="0"/>
          <c:layout>
            <c:manualLayout>
              <c:x val="-3.6219581211092249E-2"/>
              <c:y val="-5.5411255411255411E-2"/>
            </c:manualLayout>
          </c:layout>
          <c:showLegendKey val="0"/>
          <c:showVal val="1"/>
          <c:showCatName val="0"/>
          <c:showSerName val="0"/>
          <c:showPercent val="0"/>
          <c:showBubbleSize val="0"/>
        </c:dLbl>
      </c:pivotFmt>
      <c:pivotFmt>
        <c:idx val="17"/>
        <c:dLbl>
          <c:idx val="0"/>
          <c:spPr/>
          <c:txPr>
            <a:bodyPr/>
            <a:lstStyle/>
            <a:p>
              <a:pPr>
                <a:defRPr/>
              </a:pPr>
              <a:endParaRPr lang="en-US"/>
            </a:p>
          </c:txPr>
          <c:showLegendKey val="0"/>
          <c:showVal val="1"/>
          <c:showCatName val="0"/>
          <c:showSerName val="0"/>
          <c:showPercent val="0"/>
          <c:showBubbleSize val="0"/>
        </c:dLbl>
      </c:pivotFmt>
      <c:pivotFmt>
        <c:idx val="18"/>
        <c:dLbl>
          <c:idx val="0"/>
          <c:layout>
            <c:manualLayout>
              <c:x val="-4.074702886247878E-2"/>
              <c:y val="-4.5021645021645025E-2"/>
            </c:manualLayout>
          </c:layout>
          <c:showLegendKey val="0"/>
          <c:showVal val="1"/>
          <c:showCatName val="0"/>
          <c:showSerName val="0"/>
          <c:showPercent val="0"/>
          <c:showBubbleSize val="0"/>
        </c:dLbl>
      </c:pivotFmt>
      <c:pivotFmt>
        <c:idx val="19"/>
        <c:dLbl>
          <c:idx val="0"/>
          <c:layout>
            <c:manualLayout>
              <c:x val="-3.8483305036785515E-2"/>
              <c:y val="7.6190476190476197E-2"/>
            </c:manualLayout>
          </c:layout>
          <c:showLegendKey val="0"/>
          <c:showVal val="1"/>
          <c:showCatName val="0"/>
          <c:showSerName val="0"/>
          <c:showPercent val="0"/>
          <c:showBubbleSize val="0"/>
        </c:dLbl>
      </c:pivotFmt>
      <c:pivotFmt>
        <c:idx val="20"/>
        <c:dLbl>
          <c:idx val="0"/>
          <c:layout>
            <c:manualLayout>
              <c:x val="-4.074702886247876E-2"/>
              <c:y val="5.8874458874458878E-2"/>
            </c:manualLayout>
          </c:layout>
          <c:showLegendKey val="0"/>
          <c:showVal val="1"/>
          <c:showCatName val="0"/>
          <c:showSerName val="0"/>
          <c:showPercent val="0"/>
          <c:showBubbleSize val="0"/>
        </c:dLbl>
      </c:pivotFmt>
      <c:pivotFmt>
        <c:idx val="21"/>
        <c:dLbl>
          <c:idx val="0"/>
          <c:layout>
            <c:manualLayout>
              <c:x val="-3.6219581211092249E-2"/>
              <c:y val="-5.5411255411255411E-2"/>
            </c:manualLayout>
          </c:layout>
          <c:showLegendKey val="0"/>
          <c:showVal val="1"/>
          <c:showCatName val="0"/>
          <c:showSerName val="0"/>
          <c:showPercent val="0"/>
          <c:showBubbleSize val="0"/>
        </c:dLbl>
      </c:pivotFmt>
      <c:pivotFmt>
        <c:idx val="22"/>
        <c:dLbl>
          <c:idx val="0"/>
          <c:spPr/>
          <c:txPr>
            <a:bodyPr/>
            <a:lstStyle/>
            <a:p>
              <a:pPr>
                <a:defRPr/>
              </a:pPr>
              <a:endParaRPr lang="en-US"/>
            </a:p>
          </c:txPr>
          <c:showLegendKey val="0"/>
          <c:showVal val="1"/>
          <c:showCatName val="0"/>
          <c:showSerName val="0"/>
          <c:showPercent val="0"/>
          <c:showBubbleSize val="0"/>
        </c:dLbl>
      </c:pivotFmt>
      <c:pivotFmt>
        <c:idx val="23"/>
        <c:dLbl>
          <c:idx val="0"/>
          <c:layout>
            <c:manualLayout>
              <c:x val="-4.074702886247878E-2"/>
              <c:y val="-4.5021645021645025E-2"/>
            </c:manualLayout>
          </c:layout>
          <c:showLegendKey val="0"/>
          <c:showVal val="1"/>
          <c:showCatName val="0"/>
          <c:showSerName val="0"/>
          <c:showPercent val="0"/>
          <c:showBubbleSize val="0"/>
        </c:dLbl>
      </c:pivotFmt>
      <c:pivotFmt>
        <c:idx val="24"/>
        <c:dLbl>
          <c:idx val="0"/>
          <c:layout>
            <c:manualLayout>
              <c:x val="-3.8483305036785515E-2"/>
              <c:y val="7.6190476190476197E-2"/>
            </c:manualLayout>
          </c:layout>
          <c:showLegendKey val="0"/>
          <c:showVal val="1"/>
          <c:showCatName val="0"/>
          <c:showSerName val="0"/>
          <c:showPercent val="0"/>
          <c:showBubbleSize val="0"/>
        </c:dLbl>
      </c:pivotFmt>
      <c:pivotFmt>
        <c:idx val="25"/>
        <c:dLbl>
          <c:idx val="0"/>
          <c:layout>
            <c:manualLayout>
              <c:x val="-4.074702886247876E-2"/>
              <c:y val="5.8874458874458878E-2"/>
            </c:manualLayout>
          </c:layout>
          <c:showLegendKey val="0"/>
          <c:showVal val="1"/>
          <c:showCatName val="0"/>
          <c:showSerName val="0"/>
          <c:showPercent val="0"/>
          <c:showBubbleSize val="0"/>
        </c:dLbl>
      </c:pivotFmt>
      <c:pivotFmt>
        <c:idx val="26"/>
        <c:dLbl>
          <c:idx val="0"/>
          <c:layout>
            <c:manualLayout>
              <c:x val="-3.6219581211092249E-2"/>
              <c:y val="-5.5411255411255411E-2"/>
            </c:manualLayout>
          </c:layout>
          <c:showLegendKey val="0"/>
          <c:showVal val="1"/>
          <c:showCatName val="0"/>
          <c:showSerName val="0"/>
          <c:showPercent val="0"/>
          <c:showBubbleSize val="0"/>
        </c:dLbl>
      </c:pivotFmt>
    </c:pivotFmts>
    <c:plotArea>
      <c:layout/>
      <c:lineChart>
        <c:grouping val="standard"/>
        <c:varyColors val="0"/>
        <c:ser>
          <c:idx val="0"/>
          <c:order val="0"/>
          <c:tx>
            <c:strRef>
              <c:f>'CHILD STUNTING'!$B$1</c:f>
              <c:strCache>
                <c:ptCount val="1"/>
                <c:pt idx="0">
                  <c:v>Total</c:v>
                </c:pt>
              </c:strCache>
            </c:strRef>
          </c:tx>
          <c:dLbls>
            <c:dLbl>
              <c:idx val="0"/>
              <c:layout>
                <c:manualLayout>
                  <c:x val="-4.074702886247878E-2"/>
                  <c:y val="-4.5021645021645025E-2"/>
                </c:manualLayout>
              </c:layout>
              <c:showLegendKey val="0"/>
              <c:showVal val="1"/>
              <c:showCatName val="0"/>
              <c:showSerName val="0"/>
              <c:showPercent val="0"/>
              <c:showBubbleSize val="0"/>
            </c:dLbl>
            <c:dLbl>
              <c:idx val="1"/>
              <c:layout>
                <c:manualLayout>
                  <c:x val="-3.8483305036785515E-2"/>
                  <c:y val="7.6190476190476197E-2"/>
                </c:manualLayout>
              </c:layout>
              <c:showLegendKey val="0"/>
              <c:showVal val="1"/>
              <c:showCatName val="0"/>
              <c:showSerName val="0"/>
              <c:showPercent val="0"/>
              <c:showBubbleSize val="0"/>
            </c:dLbl>
            <c:dLbl>
              <c:idx val="2"/>
              <c:layout>
                <c:manualLayout>
                  <c:x val="-4.074702886247876E-2"/>
                  <c:y val="5.8874458874458878E-2"/>
                </c:manualLayout>
              </c:layout>
              <c:showLegendKey val="0"/>
              <c:showVal val="1"/>
              <c:showCatName val="0"/>
              <c:showSerName val="0"/>
              <c:showPercent val="0"/>
              <c:showBubbleSize val="0"/>
            </c:dLbl>
            <c:dLbl>
              <c:idx val="3"/>
              <c:layout>
                <c:manualLayout>
                  <c:x val="-3.6219581211092249E-2"/>
                  <c:y val="-5.5411255411255411E-2"/>
                </c:manualLayout>
              </c:layout>
              <c:showLegendKey val="0"/>
              <c:showVal val="1"/>
              <c:showCatName val="0"/>
              <c:showSerName val="0"/>
              <c:showPercent val="0"/>
              <c:showBubbleSize val="0"/>
            </c:dLbl>
            <c:txPr>
              <a:bodyPr/>
              <a:lstStyle/>
              <a:p>
                <a:pPr>
                  <a:defRPr/>
                </a:pPr>
                <a:endParaRPr lang="en-US"/>
              </a:p>
            </c:txPr>
            <c:showLegendKey val="0"/>
            <c:showVal val="1"/>
            <c:showCatName val="0"/>
            <c:showSerName val="0"/>
            <c:showPercent val="0"/>
            <c:showBubbleSize val="0"/>
            <c:showLeaderLines val="0"/>
          </c:dLbls>
          <c:cat>
            <c:strRef>
              <c:f>'CHILD STUNTING'!$A$2:$A$6</c:f>
              <c:strCache>
                <c:ptCount val="4"/>
                <c:pt idx="0">
                  <c:v>CDHS 2000</c:v>
                </c:pt>
                <c:pt idx="1">
                  <c:v>CDHS 2005</c:v>
                </c:pt>
                <c:pt idx="2">
                  <c:v>CAS 2008</c:v>
                </c:pt>
                <c:pt idx="3">
                  <c:v>CDHS 2010</c:v>
                </c:pt>
              </c:strCache>
            </c:strRef>
          </c:cat>
          <c:val>
            <c:numRef>
              <c:f>'CHILD STUNTING'!$B$2:$B$6</c:f>
              <c:numCache>
                <c:formatCode>General</c:formatCode>
                <c:ptCount val="4"/>
                <c:pt idx="0">
                  <c:v>49.7</c:v>
                </c:pt>
                <c:pt idx="1">
                  <c:v>43.2</c:v>
                </c:pt>
                <c:pt idx="2">
                  <c:v>39.5</c:v>
                </c:pt>
                <c:pt idx="3">
                  <c:v>39.9</c:v>
                </c:pt>
              </c:numCache>
            </c:numRef>
          </c:val>
          <c:smooth val="0"/>
        </c:ser>
        <c:dLbls>
          <c:showLegendKey val="0"/>
          <c:showVal val="1"/>
          <c:showCatName val="0"/>
          <c:showSerName val="0"/>
          <c:showPercent val="0"/>
          <c:showBubbleSize val="0"/>
        </c:dLbls>
        <c:marker val="1"/>
        <c:smooth val="0"/>
        <c:axId val="24905216"/>
        <c:axId val="24940928"/>
      </c:lineChart>
      <c:dateAx>
        <c:axId val="24905216"/>
        <c:scaling>
          <c:orientation val="minMax"/>
        </c:scaling>
        <c:delete val="0"/>
        <c:axPos val="b"/>
        <c:numFmt formatCode="#,##0" sourceLinked="0"/>
        <c:majorTickMark val="none"/>
        <c:minorTickMark val="none"/>
        <c:tickLblPos val="nextTo"/>
        <c:crossAx val="24940928"/>
        <c:crosses val="autoZero"/>
        <c:auto val="0"/>
        <c:lblOffset val="100"/>
        <c:baseTimeUnit val="days"/>
      </c:dateAx>
      <c:valAx>
        <c:axId val="24940928"/>
        <c:scaling>
          <c:orientation val="minMax"/>
        </c:scaling>
        <c:delete val="0"/>
        <c:axPos val="l"/>
        <c:majorGridlines/>
        <c:numFmt formatCode="General" sourceLinked="1"/>
        <c:majorTickMark val="none"/>
        <c:minorTickMark val="none"/>
        <c:tickLblPos val="nextTo"/>
        <c:spPr>
          <a:noFill/>
          <a:ln w="9525" cap="flat" cmpd="sng" algn="ctr">
            <a:solidFill>
              <a:schemeClr val="dk1">
                <a:shade val="95000"/>
                <a:satMod val="105000"/>
              </a:schemeClr>
            </a:solidFill>
            <a:prstDash val="solid"/>
          </a:ln>
          <a:effectLst/>
        </c:spPr>
        <c:txPr>
          <a:bodyPr/>
          <a:lstStyle/>
          <a:p>
            <a:pPr>
              <a:defRPr>
                <a:solidFill>
                  <a:schemeClr val="tx1"/>
                </a:solidFill>
                <a:latin typeface="+mn-lt"/>
                <a:ea typeface="+mn-ea"/>
                <a:cs typeface="+mn-cs"/>
              </a:defRPr>
            </a:pPr>
            <a:endParaRPr lang="en-US"/>
          </a:p>
        </c:txPr>
        <c:crossAx val="24905216"/>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663767-E450-4B1B-9667-1345C8E84ED0}" type="datetimeFigureOut">
              <a:rPr lang="en-US" smtClean="0"/>
              <a:t>02-Nov-11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918E5B-2E77-418C-BB84-53FE663346BF}" type="slidenum">
              <a:rPr lang="en-US" smtClean="0"/>
              <a:t>‹#›</a:t>
            </a:fld>
            <a:endParaRPr lang="en-US"/>
          </a:p>
        </p:txBody>
      </p:sp>
    </p:spTree>
    <p:extLst>
      <p:ext uri="{BB962C8B-B14F-4D97-AF65-F5344CB8AC3E}">
        <p14:creationId xmlns:p14="http://schemas.microsoft.com/office/powerpoint/2010/main" val="4165674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918E5B-2E77-418C-BB84-53FE663346BF}" type="slidenum">
              <a:rPr lang="en-US" smtClean="0"/>
              <a:t>1</a:t>
            </a:fld>
            <a:endParaRPr lang="en-US"/>
          </a:p>
        </p:txBody>
      </p:sp>
    </p:spTree>
    <p:extLst>
      <p:ext uri="{BB962C8B-B14F-4D97-AF65-F5344CB8AC3E}">
        <p14:creationId xmlns:p14="http://schemas.microsoft.com/office/powerpoint/2010/main" val="3719406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CMDG target is 10.1 for revised WHO growth standards, with a 2010 target of 11.2. In 2005 Cambodia achieved the CMDG target for wasting;</a:t>
            </a:r>
            <a:r>
              <a:rPr lang="en-US" baseline="0" dirty="0" smtClean="0"/>
              <a:t> this progress appears to have eroded. The current rate is 4.4 times higher than a healthy population. Wasting represents skinny children and is an acute indicator; it is the most responsive indicator to short term change. Wasting is difficult to measure because it includes height; it should be interpreted with caution. However, in the context of high food prices and increasing inequity the upward trend is likely meaningful. The trend needs to be tested for statistical significance. </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10</a:t>
            </a:fld>
            <a:endParaRPr lang="en-US"/>
          </a:p>
        </p:txBody>
      </p:sp>
    </p:spTree>
    <p:extLst>
      <p:ext uri="{BB962C8B-B14F-4D97-AF65-F5344CB8AC3E}">
        <p14:creationId xmlns:p14="http://schemas.microsoft.com/office/powerpoint/2010/main" val="993175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918E5B-2E77-418C-BB84-53FE663346BF}" type="slidenum">
              <a:rPr lang="en-US" smtClean="0"/>
              <a:t>11</a:t>
            </a:fld>
            <a:endParaRPr lang="en-US"/>
          </a:p>
        </p:txBody>
      </p:sp>
    </p:spTree>
    <p:extLst>
      <p:ext uri="{BB962C8B-B14F-4D97-AF65-F5344CB8AC3E}">
        <p14:creationId xmlns:p14="http://schemas.microsoft.com/office/powerpoint/2010/main" val="2688790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Severe wasting shows a similar trend as wasting;</a:t>
            </a:r>
            <a:r>
              <a:rPr lang="en-US" baseline="0" dirty="0" smtClean="0"/>
              <a:t> this implies a general shift towards poorer nutrition status.</a:t>
            </a:r>
            <a:r>
              <a:rPr lang="en-US" dirty="0" smtClean="0"/>
              <a:t> Severe wasting has a high risk of mortality</a:t>
            </a:r>
            <a:r>
              <a:rPr lang="en-US" baseline="0" dirty="0" smtClean="0"/>
              <a:t> and</a:t>
            </a:r>
            <a:r>
              <a:rPr lang="en-US" dirty="0" smtClean="0"/>
              <a:t> requires therapeutic treatment</a:t>
            </a:r>
            <a:r>
              <a:rPr lang="en-US" baseline="0" dirty="0" smtClean="0"/>
              <a:t>, which can be provided outpatient from the health center or in the hospital. Based on 2008 census there are 1 373 057 children under 5; a 2.5% rate estimates 68,653 cases of severe acute malnutrition per year (incidence multiplying factor of 2). Current monitoring data suggests that only 2% of these cases are receiving treatment. This is because HC OPD treatment is not yet implemented at scale.   </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12</a:t>
            </a:fld>
            <a:endParaRPr lang="en-US"/>
          </a:p>
        </p:txBody>
      </p:sp>
    </p:spTree>
    <p:extLst>
      <p:ext uri="{BB962C8B-B14F-4D97-AF65-F5344CB8AC3E}">
        <p14:creationId xmlns:p14="http://schemas.microsoft.com/office/powerpoint/2010/main" val="1360576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 2008 showed increasing rates of acute malnutrition among urban poor.</a:t>
            </a:r>
            <a:r>
              <a:rPr lang="en-US" baseline="0" dirty="0" smtClean="0"/>
              <a:t> CDHS 2010 shows increasing rates in urban areas. This is expected in the context of high food prices as net food buyers are more affected. If the entire urban population shows an increase, there is likely an alarming increase among urban poor.</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13</a:t>
            </a:fld>
            <a:endParaRPr lang="en-US"/>
          </a:p>
        </p:txBody>
      </p:sp>
    </p:spTree>
    <p:extLst>
      <p:ext uri="{BB962C8B-B14F-4D97-AF65-F5344CB8AC3E}">
        <p14:creationId xmlns:p14="http://schemas.microsoft.com/office/powerpoint/2010/main" val="959634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CMDG target for stunting is 24.5 with new WHO growth standards, with a 2010 target of 31.2;</a:t>
            </a:r>
            <a:r>
              <a:rPr lang="en-US" baseline="0" dirty="0" smtClean="0"/>
              <a:t> the current rate is 16 times higher than a healthy population. Stunting represents short children and is largely irreversible after the 1</a:t>
            </a:r>
            <a:r>
              <a:rPr lang="en-US" baseline="30000" dirty="0" smtClean="0"/>
              <a:t>st</a:t>
            </a:r>
            <a:r>
              <a:rPr lang="en-US" baseline="0" dirty="0" smtClean="0"/>
              <a:t> few years of life; stunting suggests a general impairment of growth, including brain development. CDHS 2010 results suggest that sustained high food prices have caused a stagnation in stunting improvement; this was not evident in 2010 b/c stunting does not respond to short term change.</a:t>
            </a:r>
            <a:r>
              <a:rPr lang="en-US" dirty="0" smtClean="0"/>
              <a:t> </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14</a:t>
            </a:fld>
            <a:endParaRPr lang="en-US"/>
          </a:p>
        </p:txBody>
      </p:sp>
    </p:spTree>
    <p:extLst>
      <p:ext uri="{BB962C8B-B14F-4D97-AF65-F5344CB8AC3E}">
        <p14:creationId xmlns:p14="http://schemas.microsoft.com/office/powerpoint/2010/main" val="657974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918E5B-2E77-418C-BB84-53FE663346BF}" type="slidenum">
              <a:rPr lang="en-US" smtClean="0"/>
              <a:t>15</a:t>
            </a:fld>
            <a:endParaRPr lang="en-US"/>
          </a:p>
        </p:txBody>
      </p:sp>
    </p:spTree>
    <p:extLst>
      <p:ext uri="{BB962C8B-B14F-4D97-AF65-F5344CB8AC3E}">
        <p14:creationId xmlns:p14="http://schemas.microsoft.com/office/powerpoint/2010/main" val="1140119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no CMDG</a:t>
            </a:r>
            <a:r>
              <a:rPr lang="en-US" baseline="0" dirty="0" smtClean="0"/>
              <a:t> target for child </a:t>
            </a:r>
            <a:r>
              <a:rPr lang="en-US" baseline="0" dirty="0" err="1" smtClean="0"/>
              <a:t>anaemia</a:t>
            </a:r>
            <a:r>
              <a:rPr lang="en-US" baseline="0" dirty="0" smtClean="0"/>
              <a:t>. The National Nutrition Strategy target is 52% for 2010 and 42% for 2015. Targets are modest because of the high rate of </a:t>
            </a:r>
            <a:r>
              <a:rPr lang="en-US" baseline="0" dirty="0" err="1" smtClean="0"/>
              <a:t>thallasemia</a:t>
            </a:r>
            <a:r>
              <a:rPr lang="en-US" baseline="0" dirty="0" smtClean="0"/>
              <a:t>/</a:t>
            </a:r>
            <a:r>
              <a:rPr lang="en-US" baseline="0" dirty="0" err="1" smtClean="0"/>
              <a:t>hemoglobinopathy</a:t>
            </a:r>
            <a:r>
              <a:rPr lang="en-US" baseline="0" dirty="0" smtClean="0"/>
              <a:t> in the country. There does appear to be progress on child anemia, but it remains a severe public health problem. Further analysis is needed to determine where improvement is largest and to clarify why </a:t>
            </a:r>
            <a:r>
              <a:rPr lang="en-US" baseline="0" dirty="0" err="1" smtClean="0"/>
              <a:t>Pursat</a:t>
            </a:r>
            <a:r>
              <a:rPr lang="en-US" baseline="0" dirty="0" smtClean="0"/>
              <a:t> has a 45%pt drop and a lower rate than PP. Further gains can be expected if multiple micronutrient in home fortification is implemented at scale (Cambodia estimate is that 1/3 anemia is caused by iron deficiency); it is important to remember that even mild anemia has serious negative consequences for ability to learn and productivity. High dose preventive iron supplementation cannot be adopted because of concerns over an interaction with infectious disease leading to higher mortality. </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16</a:t>
            </a:fld>
            <a:endParaRPr lang="en-US"/>
          </a:p>
        </p:txBody>
      </p:sp>
    </p:spTree>
    <p:extLst>
      <p:ext uri="{BB962C8B-B14F-4D97-AF65-F5344CB8AC3E}">
        <p14:creationId xmlns:p14="http://schemas.microsoft.com/office/powerpoint/2010/main" val="1367980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918E5B-2E77-418C-BB84-53FE663346BF}" type="slidenum">
              <a:rPr lang="en-US" smtClean="0"/>
              <a:t>17</a:t>
            </a:fld>
            <a:endParaRPr lang="en-US"/>
          </a:p>
        </p:txBody>
      </p:sp>
    </p:spTree>
    <p:extLst>
      <p:ext uri="{BB962C8B-B14F-4D97-AF65-F5344CB8AC3E}">
        <p14:creationId xmlns:p14="http://schemas.microsoft.com/office/powerpoint/2010/main" val="3393468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918E5B-2E77-418C-BB84-53FE663346BF}" type="slidenum">
              <a:rPr lang="en-US" smtClean="0"/>
              <a:t>18</a:t>
            </a:fld>
            <a:endParaRPr lang="en-US"/>
          </a:p>
        </p:txBody>
      </p:sp>
    </p:spTree>
    <p:extLst>
      <p:ext uri="{BB962C8B-B14F-4D97-AF65-F5344CB8AC3E}">
        <p14:creationId xmlns:p14="http://schemas.microsoft.com/office/powerpoint/2010/main" val="1451117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Received 90+ = no information</a:t>
            </a:r>
            <a:r>
              <a:rPr lang="en-US" baseline="0" dirty="0" smtClean="0"/>
              <a:t> on compliance. Is it possible to use a proxy for compliance, like education?</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19</a:t>
            </a:fld>
            <a:endParaRPr lang="en-US"/>
          </a:p>
        </p:txBody>
      </p:sp>
    </p:spTree>
    <p:extLst>
      <p:ext uri="{BB962C8B-B14F-4D97-AF65-F5344CB8AC3E}">
        <p14:creationId xmlns:p14="http://schemas.microsoft.com/office/powerpoint/2010/main" val="3300863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918E5B-2E77-418C-BB84-53FE663346BF}" type="slidenum">
              <a:rPr lang="en-US" smtClean="0"/>
              <a:t>2</a:t>
            </a:fld>
            <a:endParaRPr lang="en-US"/>
          </a:p>
        </p:txBody>
      </p:sp>
    </p:spTree>
    <p:extLst>
      <p:ext uri="{BB962C8B-B14F-4D97-AF65-F5344CB8AC3E}">
        <p14:creationId xmlns:p14="http://schemas.microsoft.com/office/powerpoint/2010/main" val="3341016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Postpartum vitamin</a:t>
            </a:r>
            <a:r>
              <a:rPr lang="en-US" baseline="0" dirty="0" smtClean="0"/>
              <a:t> a is no longer recommended. </a:t>
            </a:r>
            <a:r>
              <a:rPr lang="en-US" baseline="0" dirty="0" err="1" smtClean="0"/>
              <a:t>Ifa</a:t>
            </a:r>
            <a:r>
              <a:rPr lang="en-US" baseline="0" dirty="0" smtClean="0"/>
              <a:t> drop related to decreased distribution during outreach, but we need to show this</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20</a:t>
            </a:fld>
            <a:endParaRPr lang="en-US"/>
          </a:p>
        </p:txBody>
      </p:sp>
    </p:spTree>
    <p:extLst>
      <p:ext uri="{BB962C8B-B14F-4D97-AF65-F5344CB8AC3E}">
        <p14:creationId xmlns:p14="http://schemas.microsoft.com/office/powerpoint/2010/main" val="38754796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CMDG target for VAS is 90%,</a:t>
            </a:r>
            <a:r>
              <a:rPr lang="en-GB" baseline="0" dirty="0" smtClean="0"/>
              <a:t> with a 2010 target of 85%. </a:t>
            </a:r>
            <a:r>
              <a:rPr lang="en-GB" dirty="0" smtClean="0"/>
              <a:t>For child VAS CDHS 2005 and CSES 2009 have major issues with ~1/3 “don’t know” responses</a:t>
            </a:r>
            <a:r>
              <a:rPr lang="en-GB" baseline="0" dirty="0" smtClean="0"/>
              <a:t> that are categorized as not receiving VA. This was not the case in CDHS 2000 because only one question was used (question on exact timing not used); it was not the case in 2008 because enumerators were made aware of the issue, and it is not the case in CDHS 2010 because the questionnaire has reverted back to the CDHS 2000 question. Child deworming and VAS should be exactly the same as it is distributed at the same time; not clear if this is a recall issue or a true discrepancy in service delivery.</a:t>
            </a:r>
            <a:endParaRPr lang="en-US" dirty="0" smtClean="0"/>
          </a:p>
          <a:p>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21</a:t>
            </a:fld>
            <a:endParaRPr lang="en-US"/>
          </a:p>
        </p:txBody>
      </p:sp>
    </p:spTree>
    <p:extLst>
      <p:ext uri="{BB962C8B-B14F-4D97-AF65-F5344CB8AC3E}">
        <p14:creationId xmlns:p14="http://schemas.microsoft.com/office/powerpoint/2010/main" val="3327543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CMDG</a:t>
            </a:r>
            <a:r>
              <a:rPr lang="en-US" baseline="0" dirty="0" smtClean="0"/>
              <a:t> target is 90% for 2010 and 2015. 90% may be too high for coarse salt. Current coverage should be considered a success. </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22</a:t>
            </a:fld>
            <a:endParaRPr lang="en-US"/>
          </a:p>
        </p:txBody>
      </p:sp>
    </p:spTree>
    <p:extLst>
      <p:ext uri="{BB962C8B-B14F-4D97-AF65-F5344CB8AC3E}">
        <p14:creationId xmlns:p14="http://schemas.microsoft.com/office/powerpoint/2010/main" val="38263357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Production leakage and importation from Vietnam still an issue</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23</a:t>
            </a:fld>
            <a:endParaRPr lang="en-US"/>
          </a:p>
        </p:txBody>
      </p:sp>
    </p:spTree>
    <p:extLst>
      <p:ext uri="{BB962C8B-B14F-4D97-AF65-F5344CB8AC3E}">
        <p14:creationId xmlns:p14="http://schemas.microsoft.com/office/powerpoint/2010/main" val="20364779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918E5B-2E77-418C-BB84-53FE663346BF}" type="slidenum">
              <a:rPr lang="en-US" smtClean="0"/>
              <a:t>24</a:t>
            </a:fld>
            <a:endParaRPr lang="en-US"/>
          </a:p>
        </p:txBody>
      </p:sp>
    </p:spTree>
    <p:extLst>
      <p:ext uri="{BB962C8B-B14F-4D97-AF65-F5344CB8AC3E}">
        <p14:creationId xmlns:p14="http://schemas.microsoft.com/office/powerpoint/2010/main" val="13300653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CMDG</a:t>
            </a:r>
            <a:r>
              <a:rPr lang="en-GB" baseline="0" dirty="0" smtClean="0"/>
              <a:t> target for 1 hour is 62%, with 2010 target of 45%. Very large increase in breastfeeding within one hour. This may be related to increase in facility deliveries, but then we should have seen an increase in 2009 as well. As the skip pattern changed in the CDHS 2010 we need to make sure this has not had an impact on the indicator.</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25</a:t>
            </a:fld>
            <a:endParaRPr lang="en-US"/>
          </a:p>
        </p:txBody>
      </p:sp>
    </p:spTree>
    <p:extLst>
      <p:ext uri="{BB962C8B-B14F-4D97-AF65-F5344CB8AC3E}">
        <p14:creationId xmlns:p14="http://schemas.microsoft.com/office/powerpoint/2010/main" val="35970952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NNS 2015 target is 35, with 2010 target of 45. Again, incredible change that needs to be verified by looking at the raw data to make sure skip pattern not the cause;</a:t>
            </a:r>
            <a:r>
              <a:rPr lang="en-US" baseline="0" dirty="0" smtClean="0"/>
              <a:t> the question is the same.</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26</a:t>
            </a:fld>
            <a:endParaRPr lang="en-US"/>
          </a:p>
        </p:txBody>
      </p:sp>
    </p:spTree>
    <p:extLst>
      <p:ext uri="{BB962C8B-B14F-4D97-AF65-F5344CB8AC3E}">
        <p14:creationId xmlns:p14="http://schemas.microsoft.com/office/powerpoint/2010/main" val="1114214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Breastfeeding</a:t>
            </a:r>
            <a:r>
              <a:rPr lang="en-US" baseline="0" dirty="0" smtClean="0"/>
              <a:t> remains very high. Secondary analysis required to determine if formula use is starting to change this in urban areas.</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27</a:t>
            </a:fld>
            <a:endParaRPr lang="en-US"/>
          </a:p>
        </p:txBody>
      </p:sp>
    </p:spTree>
    <p:extLst>
      <p:ext uri="{BB962C8B-B14F-4D97-AF65-F5344CB8AC3E}">
        <p14:creationId xmlns:p14="http://schemas.microsoft.com/office/powerpoint/2010/main" val="23239342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CMDG target is 49%, with 2010 target of 45. Incredible progress over the last 10 years</a:t>
            </a:r>
            <a:r>
              <a:rPr lang="en-US" baseline="0" dirty="0" smtClean="0"/>
              <a:t> is a major cause of the drop in infant mortality. 2000 level is an underestimate because a different question was used starting in 2005. Revised estimate for 2000 is 47%.  </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28</a:t>
            </a:fld>
            <a:endParaRPr lang="en-US"/>
          </a:p>
        </p:txBody>
      </p:sp>
    </p:spTree>
    <p:extLst>
      <p:ext uri="{BB962C8B-B14F-4D97-AF65-F5344CB8AC3E}">
        <p14:creationId xmlns:p14="http://schemas.microsoft.com/office/powerpoint/2010/main" val="9323864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a:t>
            </a:r>
            <a:r>
              <a:rPr lang="en-US" baseline="0" dirty="0" smtClean="0"/>
              <a:t> mothers giving water is the main reason for improved EB rate.</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29</a:t>
            </a:fld>
            <a:endParaRPr lang="en-US"/>
          </a:p>
        </p:txBody>
      </p:sp>
    </p:spTree>
    <p:extLst>
      <p:ext uri="{BB962C8B-B14F-4D97-AF65-F5344CB8AC3E}">
        <p14:creationId xmlns:p14="http://schemas.microsoft.com/office/powerpoint/2010/main" val="3577098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918E5B-2E77-418C-BB84-53FE663346BF}" type="slidenum">
              <a:rPr lang="en-US" smtClean="0"/>
              <a:t>3</a:t>
            </a:fld>
            <a:endParaRPr lang="en-US"/>
          </a:p>
        </p:txBody>
      </p:sp>
    </p:spTree>
    <p:extLst>
      <p:ext uri="{BB962C8B-B14F-4D97-AF65-F5344CB8AC3E}">
        <p14:creationId xmlns:p14="http://schemas.microsoft.com/office/powerpoint/2010/main" val="20106649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EB rate is 3 out of 4 children,</a:t>
            </a:r>
            <a:r>
              <a:rPr lang="en-US" baseline="0" dirty="0" smtClean="0"/>
              <a:t> it is important to keep in mind that this is not the probability of child reaching six months of age with exclusive breastfeeding. 40% of mothers are not EB at 4-5 months.</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30</a:t>
            </a:fld>
            <a:endParaRPr lang="en-US"/>
          </a:p>
        </p:txBody>
      </p:sp>
    </p:spTree>
    <p:extLst>
      <p:ext uri="{BB962C8B-B14F-4D97-AF65-F5344CB8AC3E}">
        <p14:creationId xmlns:p14="http://schemas.microsoft.com/office/powerpoint/2010/main" val="5032580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EB seems</a:t>
            </a:r>
            <a:r>
              <a:rPr lang="en-US" baseline="0" dirty="0" smtClean="0"/>
              <a:t> to be keeping bottle use low among the youngest children, but there is a large increase after 6 months. Secondary analysis needed to calculate 2000 levels, to see if more common in urban areas and to determine impact on nutrition outcomes.</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31</a:t>
            </a:fld>
            <a:endParaRPr lang="en-US"/>
          </a:p>
        </p:txBody>
      </p:sp>
    </p:spTree>
    <p:extLst>
      <p:ext uri="{BB962C8B-B14F-4D97-AF65-F5344CB8AC3E}">
        <p14:creationId xmlns:p14="http://schemas.microsoft.com/office/powerpoint/2010/main" val="6957974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slow progress on the timely</a:t>
            </a:r>
            <a:r>
              <a:rPr lang="en-US" baseline="0" dirty="0" smtClean="0"/>
              <a:t> introduction of complementary food, but </a:t>
            </a:r>
            <a:r>
              <a:rPr lang="en-US" dirty="0" smtClean="0"/>
              <a:t>1 out of 10 children 6 to</a:t>
            </a:r>
            <a:r>
              <a:rPr lang="en-US" baseline="0" dirty="0" smtClean="0"/>
              <a:t> 9 months is not receiving food other than liquid based, including </a:t>
            </a:r>
            <a:r>
              <a:rPr lang="en-US" baseline="0" dirty="0" err="1" smtClean="0"/>
              <a:t>breastmilk</a:t>
            </a:r>
            <a:r>
              <a:rPr lang="en-US" baseline="0" dirty="0" smtClean="0"/>
              <a:t>. At 6 months of age </a:t>
            </a:r>
            <a:r>
              <a:rPr lang="en-US" baseline="0" dirty="0" err="1" smtClean="0"/>
              <a:t>breastmilk</a:t>
            </a:r>
            <a:r>
              <a:rPr lang="en-US" baseline="0" dirty="0" smtClean="0"/>
              <a:t> can no longer satisfy the nutritional requirements of a child and solid food should be introduced. </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32</a:t>
            </a:fld>
            <a:endParaRPr lang="en-US"/>
          </a:p>
        </p:txBody>
      </p:sp>
    </p:spTree>
    <p:extLst>
      <p:ext uri="{BB962C8B-B14F-4D97-AF65-F5344CB8AC3E}">
        <p14:creationId xmlns:p14="http://schemas.microsoft.com/office/powerpoint/2010/main" val="12600229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~4% of children 12-23 months are not living with their mother and are not included in this indicator. </a:t>
            </a:r>
            <a:r>
              <a:rPr lang="en-US" dirty="0" smtClean="0"/>
              <a:t>There seems</a:t>
            </a:r>
            <a:r>
              <a:rPr lang="en-US" baseline="0" dirty="0" smtClean="0"/>
              <a:t> to be a slow decrease in continued breastfeeding. Secondary analysis needed to determine if this is related to more mothers working. </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33</a:t>
            </a:fld>
            <a:endParaRPr lang="en-US"/>
          </a:p>
        </p:txBody>
      </p:sp>
    </p:spTree>
    <p:extLst>
      <p:ext uri="{BB962C8B-B14F-4D97-AF65-F5344CB8AC3E}">
        <p14:creationId xmlns:p14="http://schemas.microsoft.com/office/powerpoint/2010/main" val="989834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t>
            </a:r>
            <a:r>
              <a:rPr lang="en-US" dirty="0" smtClean="0"/>
              <a:t>CMDG target for iron deficiency</a:t>
            </a:r>
            <a:r>
              <a:rPr lang="en-US" baseline="0" dirty="0" smtClean="0"/>
              <a:t> anemia for women 15-49 is 19% with a 2010 target of 32%. Over the last 5 years there is little change in anemia status and it remains a severe public health problem, although it is encouraging that severe and moderate see steady progress, implying a general shift towards less anemia. Further progress can be reached with nationwide implementation of weekly iron </a:t>
            </a:r>
            <a:r>
              <a:rPr lang="en-US" baseline="0" dirty="0" err="1" smtClean="0"/>
              <a:t>folate</a:t>
            </a:r>
            <a:r>
              <a:rPr lang="en-US" baseline="0" dirty="0" smtClean="0"/>
              <a:t> for at-risk women. Secondary analysis is need to determine who is at risk.</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4</a:t>
            </a:fld>
            <a:endParaRPr lang="en-US"/>
          </a:p>
        </p:txBody>
      </p:sp>
    </p:spTree>
    <p:extLst>
      <p:ext uri="{BB962C8B-B14F-4D97-AF65-F5344CB8AC3E}">
        <p14:creationId xmlns:p14="http://schemas.microsoft.com/office/powerpoint/2010/main" val="2479173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improved birth spacing, we would expect improvement. Need to look at equity angle and causes. CMDG target 5.7 2010 12% 2015 8% for BMI.</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5</a:t>
            </a:fld>
            <a:endParaRPr lang="en-US"/>
          </a:p>
        </p:txBody>
      </p:sp>
    </p:spTree>
    <p:extLst>
      <p:ext uri="{BB962C8B-B14F-4D97-AF65-F5344CB8AC3E}">
        <p14:creationId xmlns:p14="http://schemas.microsoft.com/office/powerpoint/2010/main" val="2834842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Looks like steady improvement--- question is does it make sense in relation to increased coverage in IFA. CMDG target 5.6</a:t>
            </a:r>
            <a:r>
              <a:rPr lang="en-US" baseline="0" dirty="0" smtClean="0"/>
              <a:t> </a:t>
            </a:r>
            <a:r>
              <a:rPr lang="en-US" dirty="0" smtClean="0"/>
              <a:t>2010 target 39% and 2015 target 33%</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6</a:t>
            </a:fld>
            <a:endParaRPr lang="en-US"/>
          </a:p>
        </p:txBody>
      </p:sp>
    </p:spTree>
    <p:extLst>
      <p:ext uri="{BB962C8B-B14F-4D97-AF65-F5344CB8AC3E}">
        <p14:creationId xmlns:p14="http://schemas.microsoft.com/office/powerpoint/2010/main" val="3972192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Difficult to interpret trends</a:t>
            </a:r>
            <a:r>
              <a:rPr lang="en-US" baseline="0" dirty="0" smtClean="0"/>
              <a:t> because indicator mixes qualitative and quantitative sources… known to underestimate---revised estimate puts 2005 level at 15%</a:t>
            </a:r>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7</a:t>
            </a:fld>
            <a:endParaRPr lang="en-US"/>
          </a:p>
        </p:txBody>
      </p:sp>
    </p:spTree>
    <p:extLst>
      <p:ext uri="{BB962C8B-B14F-4D97-AF65-F5344CB8AC3E}">
        <p14:creationId xmlns:p14="http://schemas.microsoft.com/office/powerpoint/2010/main" val="66007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CMDG target is 19.2% for revised WHO growth standards, with a 2010 target of 24.6. Indicator is based on standard deviations</a:t>
            </a:r>
            <a:r>
              <a:rPr lang="en-GB" baseline="0" dirty="0" smtClean="0"/>
              <a:t>, which means that a healthy population should have 2.5% underweight; at 28.3 Cambodia is more than 11x the rate of a healthy population. </a:t>
            </a:r>
            <a:r>
              <a:rPr lang="en-GB" dirty="0" smtClean="0"/>
              <a:t>Underweight</a:t>
            </a:r>
            <a:r>
              <a:rPr lang="en-GB" baseline="0" dirty="0" smtClean="0"/>
              <a:t> is the most reliable anthropometric indicator for trend analysis because it is the easiest to measure.</a:t>
            </a:r>
            <a:r>
              <a:rPr lang="en-GB" dirty="0" smtClean="0"/>
              <a:t> Underweight is a composite indicator that includes both short and skinny children. It</a:t>
            </a:r>
            <a:r>
              <a:rPr lang="en-GB" baseline="0" dirty="0" smtClean="0"/>
              <a:t> indicates acute and chronic malnutrition. </a:t>
            </a:r>
            <a:r>
              <a:rPr lang="en-US" dirty="0" smtClean="0"/>
              <a:t>With CDHS 2010 there are now three household</a:t>
            </a:r>
            <a:r>
              <a:rPr lang="en-US" baseline="0" dirty="0" smtClean="0"/>
              <a:t> surveys that show stagnation in improvement after the 2008 food price crisis. In 2010 food prices remain high and prices are predicted to rise further</a:t>
            </a:r>
            <a:endParaRPr lang="en-US" dirty="0" smtClean="0"/>
          </a:p>
          <a:p>
            <a:endParaRPr lang="en-US" dirty="0"/>
          </a:p>
        </p:txBody>
      </p:sp>
      <p:sp>
        <p:nvSpPr>
          <p:cNvPr id="4" name="Slide Number Placeholder 3"/>
          <p:cNvSpPr>
            <a:spLocks noGrp="1"/>
          </p:cNvSpPr>
          <p:nvPr>
            <p:ph type="sldNum" sz="quarter" idx="10"/>
          </p:nvPr>
        </p:nvSpPr>
        <p:spPr/>
        <p:txBody>
          <a:bodyPr/>
          <a:lstStyle/>
          <a:p>
            <a:fld id="{64918E5B-2E77-418C-BB84-53FE663346BF}" type="slidenum">
              <a:rPr lang="en-US" smtClean="0"/>
              <a:t>8</a:t>
            </a:fld>
            <a:endParaRPr lang="en-US"/>
          </a:p>
        </p:txBody>
      </p:sp>
    </p:spTree>
    <p:extLst>
      <p:ext uri="{BB962C8B-B14F-4D97-AF65-F5344CB8AC3E}">
        <p14:creationId xmlns:p14="http://schemas.microsoft.com/office/powerpoint/2010/main" val="1515302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918E5B-2E77-418C-BB84-53FE663346BF}" type="slidenum">
              <a:rPr lang="en-US" smtClean="0"/>
              <a:t>9</a:t>
            </a:fld>
            <a:endParaRPr lang="en-US"/>
          </a:p>
        </p:txBody>
      </p:sp>
    </p:spTree>
    <p:extLst>
      <p:ext uri="{BB962C8B-B14F-4D97-AF65-F5344CB8AC3E}">
        <p14:creationId xmlns:p14="http://schemas.microsoft.com/office/powerpoint/2010/main" val="571140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02-Nov-11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02-Nov-11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02-Nov-11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02-Nov-11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02-Nov-11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02-Nov-11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02-Nov-11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02-Nov-11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02-Nov-11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02-Nov-11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02-Nov-11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02-Nov-11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NUTRITION OUTCOMES, SERVICES AND BEHAVIORS</a:t>
            </a:r>
            <a:endParaRPr lang="en-US" dirty="0"/>
          </a:p>
        </p:txBody>
      </p:sp>
      <p:sp>
        <p:nvSpPr>
          <p:cNvPr id="3" name="Subtitle 2"/>
          <p:cNvSpPr>
            <a:spLocks noGrp="1"/>
          </p:cNvSpPr>
          <p:nvPr>
            <p:ph type="subTitle" idx="1"/>
          </p:nvPr>
        </p:nvSpPr>
        <p:spPr/>
        <p:txBody>
          <a:bodyPr>
            <a:normAutofit/>
          </a:bodyPr>
          <a:lstStyle/>
          <a:p>
            <a:r>
              <a:rPr lang="en-US" dirty="0" smtClean="0"/>
              <a:t>UPDATED WITH PRELIMINARY RESULTS OF THE CDHS 2010</a:t>
            </a:r>
            <a:endParaRPr lang="en-US" dirty="0"/>
          </a:p>
        </p:txBody>
      </p:sp>
    </p:spTree>
    <p:extLst>
      <p:ext uri="{BB962C8B-B14F-4D97-AF65-F5344CB8AC3E}">
        <p14:creationId xmlns:p14="http://schemas.microsoft.com/office/powerpoint/2010/main" val="1335415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35505559"/>
              </p:ext>
            </p:extLst>
          </p:nvPr>
        </p:nvGraphicFramePr>
        <p:xfrm>
          <a:off x="304800" y="1295400"/>
          <a:ext cx="84582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4400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General\# MNCH-N\NUTRITION\ADVOCACY - NUTRITION\MAPS\Prevalence_Wasting_CDHS201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57200"/>
            <a:ext cx="7663835" cy="5424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780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22601088"/>
              </p:ext>
            </p:extLst>
          </p:nvPr>
        </p:nvGraphicFramePr>
        <p:xfrm>
          <a:off x="304800" y="1219200"/>
          <a:ext cx="85344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91163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820713905"/>
              </p:ext>
            </p:extLst>
          </p:nvPr>
        </p:nvGraphicFramePr>
        <p:xfrm>
          <a:off x="381000" y="1143000"/>
          <a:ext cx="83058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2619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03477608"/>
              </p:ext>
            </p:extLst>
          </p:nvPr>
        </p:nvGraphicFramePr>
        <p:xfrm>
          <a:off x="381000" y="1219200"/>
          <a:ext cx="83058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249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General\# MNCH-N\NUTRITION\ADVOCACY - NUTRITION\MAPS\Prevalence_Stunting_CDHS201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066800"/>
            <a:ext cx="7162800" cy="5069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4158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22997077"/>
              </p:ext>
            </p:extLst>
          </p:nvPr>
        </p:nvGraphicFramePr>
        <p:xfrm>
          <a:off x="304800" y="1219200"/>
          <a:ext cx="84582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1466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a:t>
            </a:r>
            <a:endParaRPr lang="en-US" dirty="0"/>
          </a:p>
        </p:txBody>
      </p:sp>
      <p:sp>
        <p:nvSpPr>
          <p:cNvPr id="3" name="Text Placeholder 2"/>
          <p:cNvSpPr>
            <a:spLocks noGrp="1"/>
          </p:cNvSpPr>
          <p:nvPr>
            <p:ph type="body" idx="1"/>
          </p:nvPr>
        </p:nvSpPr>
        <p:spPr/>
        <p:txBody>
          <a:bodyPr/>
          <a:lstStyle/>
          <a:p>
            <a:r>
              <a:rPr lang="en-US" dirty="0" smtClean="0"/>
              <a:t>SECTION II</a:t>
            </a:r>
            <a:endParaRPr lang="en-US" dirty="0"/>
          </a:p>
        </p:txBody>
      </p:sp>
    </p:spTree>
    <p:extLst>
      <p:ext uri="{BB962C8B-B14F-4D97-AF65-F5344CB8AC3E}">
        <p14:creationId xmlns:p14="http://schemas.microsoft.com/office/powerpoint/2010/main" val="2180790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Notes</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There is no data on treatment of acute malnutrition because there is not yet a definitive plan to implement at scale. However, in April 2011 IMCI may be revised to include HC OPD treatment.</a:t>
            </a:r>
          </a:p>
          <a:p>
            <a:r>
              <a:rPr lang="en-US" dirty="0"/>
              <a:t>Non-Health sector services related to nutrition that are missing include homestead food production and iron fortification of fish sauce/soy sauce. These are not yet implemented at scale</a:t>
            </a:r>
            <a:r>
              <a:rPr lang="en-US" dirty="0" smtClean="0"/>
              <a:t>.</a:t>
            </a:r>
          </a:p>
          <a:p>
            <a:r>
              <a:rPr lang="en-US" dirty="0" smtClean="0"/>
              <a:t>Although not yet implemented nationwide questions on </a:t>
            </a:r>
            <a:r>
              <a:rPr lang="en-US" dirty="0"/>
              <a:t>weekly iron </a:t>
            </a:r>
            <a:r>
              <a:rPr lang="en-US" dirty="0" err="1"/>
              <a:t>folate</a:t>
            </a:r>
            <a:r>
              <a:rPr lang="en-US" dirty="0"/>
              <a:t> supplementation for </a:t>
            </a:r>
            <a:r>
              <a:rPr lang="en-US" dirty="0" smtClean="0"/>
              <a:t>women and  multiple micronutrient in home fortification for children were included in CDHS 2010. Results are not yet analyzed.</a:t>
            </a:r>
          </a:p>
          <a:p>
            <a:r>
              <a:rPr lang="en-US" dirty="0"/>
              <a:t>N</a:t>
            </a:r>
            <a:r>
              <a:rPr lang="en-US" dirty="0" smtClean="0"/>
              <a:t>ew question on nutrition counseling during ANC not yet analyzed. Can add indicator on weight monitored during ANC as well.</a:t>
            </a:r>
          </a:p>
          <a:p>
            <a:endParaRPr lang="en-US" dirty="0" smtClean="0"/>
          </a:p>
        </p:txBody>
      </p:sp>
    </p:spTree>
    <p:extLst>
      <p:ext uri="{BB962C8B-B14F-4D97-AF65-F5344CB8AC3E}">
        <p14:creationId xmlns:p14="http://schemas.microsoft.com/office/powerpoint/2010/main" val="2710209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hart 4"/>
          <p:cNvGraphicFramePr>
            <a:graphicFrameLocks/>
          </p:cNvGraphicFramePr>
          <p:nvPr/>
        </p:nvGraphicFramePr>
        <p:xfrm>
          <a:off x="2057399" y="1343025"/>
          <a:ext cx="5029201" cy="4171950"/>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41650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OUTCOMES</a:t>
            </a:r>
            <a:endParaRPr lang="en-US" dirty="0"/>
          </a:p>
        </p:txBody>
      </p:sp>
      <p:sp>
        <p:nvSpPr>
          <p:cNvPr id="5" name="Text Placeholder 4"/>
          <p:cNvSpPr>
            <a:spLocks noGrp="1"/>
          </p:cNvSpPr>
          <p:nvPr>
            <p:ph type="body" idx="1"/>
          </p:nvPr>
        </p:nvSpPr>
        <p:spPr/>
        <p:txBody>
          <a:bodyPr/>
          <a:lstStyle/>
          <a:p>
            <a:r>
              <a:rPr lang="en-US" dirty="0" smtClean="0"/>
              <a:t>SECTION I</a:t>
            </a:r>
            <a:endParaRPr lang="en-US" dirty="0"/>
          </a:p>
        </p:txBody>
      </p:sp>
    </p:spTree>
    <p:extLst>
      <p:ext uri="{BB962C8B-B14F-4D97-AF65-F5344CB8AC3E}">
        <p14:creationId xmlns:p14="http://schemas.microsoft.com/office/powerpoint/2010/main" val="3074935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6162828"/>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4995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002577928"/>
              </p:ext>
            </p:extLst>
          </p:nvPr>
        </p:nvGraphicFramePr>
        <p:xfrm>
          <a:off x="304800" y="1219200"/>
          <a:ext cx="83820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637005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854123072"/>
              </p:ext>
            </p:extLst>
          </p:nvPr>
        </p:nvGraphicFramePr>
        <p:xfrm>
          <a:off x="381000" y="1219200"/>
          <a:ext cx="82296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94775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General\# MNCH-N\NUTRITION\ADVOCACY - NUTRITION\MAPS\Percentage_HHs_Salt_Iodine_CDHS2010.png"/>
          <p:cNvPicPr preferRelativeResize="0">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1676400" y="1600200"/>
            <a:ext cx="5943600" cy="4206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874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BEHAVIORS</a:t>
            </a:r>
            <a:endParaRPr lang="en-US" dirty="0"/>
          </a:p>
        </p:txBody>
      </p:sp>
      <p:sp>
        <p:nvSpPr>
          <p:cNvPr id="3" name="Text Placeholder 2"/>
          <p:cNvSpPr>
            <a:spLocks noGrp="1"/>
          </p:cNvSpPr>
          <p:nvPr>
            <p:ph type="body" idx="1"/>
          </p:nvPr>
        </p:nvSpPr>
        <p:spPr/>
        <p:txBody>
          <a:bodyPr/>
          <a:lstStyle/>
          <a:p>
            <a:r>
              <a:rPr lang="en-US" dirty="0" smtClean="0"/>
              <a:t>SECTION III</a:t>
            </a:r>
            <a:endParaRPr lang="en-US" dirty="0"/>
          </a:p>
        </p:txBody>
      </p:sp>
    </p:spTree>
    <p:extLst>
      <p:ext uri="{BB962C8B-B14F-4D97-AF65-F5344CB8AC3E}">
        <p14:creationId xmlns:p14="http://schemas.microsoft.com/office/powerpoint/2010/main" val="8332003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961598059"/>
              </p:ext>
            </p:extLst>
          </p:nvPr>
        </p:nvGraphicFramePr>
        <p:xfrm>
          <a:off x="381000" y="1143000"/>
          <a:ext cx="83058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73526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833048015"/>
              </p:ext>
            </p:extLst>
          </p:nvPr>
        </p:nvGraphicFramePr>
        <p:xfrm>
          <a:off x="457200" y="1295400"/>
          <a:ext cx="81534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67171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66440958"/>
              </p:ext>
            </p:extLst>
          </p:nvPr>
        </p:nvGraphicFramePr>
        <p:xfrm>
          <a:off x="381000" y="1219200"/>
          <a:ext cx="83820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69202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93892721"/>
              </p:ext>
            </p:extLst>
          </p:nvPr>
        </p:nvGraphicFramePr>
        <p:xfrm>
          <a:off x="381000" y="1219200"/>
          <a:ext cx="83058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36777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03845564"/>
              </p:ext>
            </p:extLst>
          </p:nvPr>
        </p:nvGraphicFramePr>
        <p:xfrm>
          <a:off x="381000" y="1143000"/>
          <a:ext cx="83058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5033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NOTES</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All anthropometric indicators presented use the 2006 WHO growth standards</a:t>
            </a:r>
          </a:p>
          <a:p>
            <a:r>
              <a:rPr lang="en-US" dirty="0" smtClean="0"/>
              <a:t>Growth standards were revised based on an internationally representative sample of healthy, breastfed children. Previous standards were based on a sub-sample of American children.</a:t>
            </a:r>
          </a:p>
          <a:p>
            <a:r>
              <a:rPr lang="en-US" dirty="0" smtClean="0"/>
              <a:t>CDHS 2000 and 2005 was re-analyzed to provide estimates with the new WHO growth standards</a:t>
            </a:r>
          </a:p>
          <a:p>
            <a:r>
              <a:rPr lang="en-US" dirty="0" smtClean="0"/>
              <a:t>CMDG targets have been recalculated for WHO growth standards in the 2009 CMDG gap analysis</a:t>
            </a:r>
          </a:p>
          <a:p>
            <a:r>
              <a:rPr lang="en-US" dirty="0"/>
              <a:t>M</a:t>
            </a:r>
            <a:r>
              <a:rPr lang="en-US" dirty="0" smtClean="0"/>
              <a:t>aternal night blindness not reported</a:t>
            </a:r>
            <a:endParaRPr lang="en-US" dirty="0"/>
          </a:p>
        </p:txBody>
      </p:sp>
    </p:spTree>
    <p:extLst>
      <p:ext uri="{BB962C8B-B14F-4D97-AF65-F5344CB8AC3E}">
        <p14:creationId xmlns:p14="http://schemas.microsoft.com/office/powerpoint/2010/main" val="37449975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990600"/>
            <a:ext cx="7010400" cy="5260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9455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04875666"/>
              </p:ext>
            </p:extLst>
          </p:nvPr>
        </p:nvGraphicFramePr>
        <p:xfrm>
          <a:off x="457200" y="1143000"/>
          <a:ext cx="80010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67021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79088713"/>
              </p:ext>
            </p:extLst>
          </p:nvPr>
        </p:nvGraphicFramePr>
        <p:xfrm>
          <a:off x="609600" y="1219200"/>
          <a:ext cx="79248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28683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308020921"/>
              </p:ext>
            </p:extLst>
          </p:nvPr>
        </p:nvGraphicFramePr>
        <p:xfrm>
          <a:off x="838200" y="1371600"/>
          <a:ext cx="73914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6571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188419805"/>
              </p:ext>
            </p:extLst>
          </p:nvPr>
        </p:nvGraphicFramePr>
        <p:xfrm>
          <a:off x="1081087" y="1528762"/>
          <a:ext cx="6981825" cy="38004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386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6989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Chart 3"/>
          <p:cNvGraphicFramePr>
            <a:graphicFrameLocks/>
          </p:cNvGraphicFramePr>
          <p:nvPr>
            <p:extLst>
              <p:ext uri="{D42A27DB-BD31-4B8C-83A1-F6EECF244321}">
                <p14:modId xmlns:p14="http://schemas.microsoft.com/office/powerpoint/2010/main" val="2229880890"/>
              </p:ext>
            </p:extLst>
          </p:nvPr>
        </p:nvGraphicFramePr>
        <p:xfrm>
          <a:off x="1524000" y="2438400"/>
          <a:ext cx="6010275" cy="3448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5530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Chart 3"/>
          <p:cNvGraphicFramePr>
            <a:graphicFrameLocks/>
          </p:cNvGraphicFramePr>
          <p:nvPr>
            <p:extLst>
              <p:ext uri="{D42A27DB-BD31-4B8C-83A1-F6EECF244321}">
                <p14:modId xmlns:p14="http://schemas.microsoft.com/office/powerpoint/2010/main" val="664417373"/>
              </p:ext>
            </p:extLst>
          </p:nvPr>
        </p:nvGraphicFramePr>
        <p:xfrm>
          <a:off x="2286000" y="2057400"/>
          <a:ext cx="5410200"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5576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26544393"/>
              </p:ext>
            </p:extLst>
          </p:nvPr>
        </p:nvGraphicFramePr>
        <p:xfrm>
          <a:off x="381000" y="1295400"/>
          <a:ext cx="83820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7928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General\# MNCH-N\NUTRITION\ADVOCACY - NUTRITION\MAPS\Prevalence_Underweight_CDHS201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1066800"/>
            <a:ext cx="6969117" cy="4932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0641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2022</TotalTime>
  <Words>1987</Words>
  <Application>Microsoft Office PowerPoint</Application>
  <PresentationFormat>On-screen Show (4:3)</PresentationFormat>
  <Paragraphs>128</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NUTRITION OUTCOMES, SERVICES AND BEHAVIORS</vt:lpstr>
      <vt:lpstr>OUTCOMES</vt:lpstr>
      <vt:lpstr>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SERVICES</vt:lpstr>
      <vt:lpstr>Notes</vt:lpstr>
      <vt:lpstr>PowerPoint Presentation</vt:lpstr>
      <vt:lpstr>PowerPoint Presentation</vt:lpstr>
      <vt:lpstr>PowerPoint Presentation</vt:lpstr>
      <vt:lpstr>PowerPoint Presentation</vt:lpstr>
      <vt:lpstr>PowerPoint Presentation</vt:lpstr>
      <vt:lpstr>BEHAVIORS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OUTCOMES, SERVICES AND BEHAVIORS</dc:title>
  <dc:creator>Joel Conkle</dc:creator>
  <cp:lastModifiedBy>Joel Conkle</cp:lastModifiedBy>
  <cp:revision>54</cp:revision>
  <dcterms:created xsi:type="dcterms:W3CDTF">2006-08-16T00:00:00Z</dcterms:created>
  <dcterms:modified xsi:type="dcterms:W3CDTF">2011-11-02T02:40:04Z</dcterms:modified>
</cp:coreProperties>
</file>